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61" r:id="rId3"/>
    <p:sldId id="272" r:id="rId4"/>
    <p:sldId id="260" r:id="rId5"/>
    <p:sldId id="259" r:id="rId6"/>
    <p:sldId id="262" r:id="rId7"/>
    <p:sldId id="263" r:id="rId8"/>
    <p:sldId id="277" r:id="rId9"/>
    <p:sldId id="286" r:id="rId10"/>
    <p:sldId id="279" r:id="rId11"/>
    <p:sldId id="280" r:id="rId12"/>
    <p:sldId id="287" r:id="rId13"/>
    <p:sldId id="285" r:id="rId14"/>
    <p:sldId id="281" r:id="rId15"/>
    <p:sldId id="282" r:id="rId16"/>
    <p:sldId id="284" r:id="rId17"/>
    <p:sldId id="283" r:id="rId18"/>
    <p:sldId id="275" r:id="rId19"/>
  </p:sldIdLst>
  <p:sldSz cx="9144000" cy="6858000" type="screen4x3"/>
  <p:notesSz cx="6858000" cy="9144000"/>
  <p:custShowLst>
    <p:custShow name="Presentación Lima 2014" id="0">
      <p:sldLst>
        <p:sld r:id="rId2"/>
        <p:sld r:id="rId3"/>
        <p:sld r:id="rId4"/>
        <p:sld r:id="rId5"/>
        <p:sld r:id="rId6"/>
        <p:sld r:id="rId7"/>
        <p:sld r:id="rId8"/>
        <p:sld r:id="rId9"/>
        <p:sld r:id="rId8"/>
        <p:sld r:id="rId11"/>
        <p:sld r:id="rId19"/>
      </p:sldLst>
    </p:custShow>
  </p:custShowLst>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4014" autoAdjust="0"/>
  </p:normalViewPr>
  <p:slideViewPr>
    <p:cSldViewPr>
      <p:cViewPr>
        <p:scale>
          <a:sx n="60" d="100"/>
          <a:sy n="60" d="100"/>
        </p:scale>
        <p:origin x="-1656" y="-114"/>
      </p:cViewPr>
      <p:guideLst>
        <p:guide orient="horz" pos="2160"/>
        <p:guide pos="2880"/>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C"/>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9211163-DCBB-4974-8B39-539801BB7E7F}" type="datetimeFigureOut">
              <a:rPr lang="es-EC" smtClean="0"/>
              <a:pPr/>
              <a:t>25/06/2014</a:t>
            </a:fld>
            <a:endParaRPr lang="es-EC"/>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C"/>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C"/>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A42B811-FB75-4BAB-B8F6-026D98BC4630}" type="slidenum">
              <a:rPr lang="es-EC" smtClean="0"/>
              <a:pPr/>
              <a:t>‹Nº›</a:t>
            </a:fld>
            <a:endParaRPr lang="es-EC"/>
          </a:p>
        </p:txBody>
      </p:sp>
    </p:spTree>
    <p:extLst>
      <p:ext uri="{BB962C8B-B14F-4D97-AF65-F5344CB8AC3E}">
        <p14:creationId xmlns:p14="http://schemas.microsoft.com/office/powerpoint/2010/main" val="14752015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2286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s-EC" dirty="0" smtClean="0"/>
              <a:t>La plataforma</a:t>
            </a:r>
            <a:r>
              <a:rPr lang="es-EC" baseline="0" dirty="0" smtClean="0"/>
              <a:t> virtual de la comunidad es un espacio para docentes, estudiantes e investigadores. </a:t>
            </a:r>
            <a:r>
              <a:rPr lang="es-EC" sz="1600" dirty="0" smtClean="0"/>
              <a:t>CLAVEMAT ha beneficiado a </a:t>
            </a:r>
            <a:r>
              <a:rPr lang="es-EC" sz="1600" b="1" dirty="0" smtClean="0"/>
              <a:t>3500 usuarias y usuarios</a:t>
            </a:r>
            <a:r>
              <a:rPr lang="es-EC" sz="1600" dirty="0" smtClean="0"/>
              <a:t>. El 97% proviene de instituciones públicas y un 43% pertenece al área rural.</a:t>
            </a:r>
          </a:p>
          <a:p>
            <a:pPr marL="0" indent="0">
              <a:buFont typeface="+mj-lt"/>
              <a:buNone/>
            </a:pPr>
            <a:r>
              <a:rPr lang="es-EC" baseline="0" dirty="0" smtClean="0"/>
              <a:t>Los estudiantes la utilizan para realizar preguntas. Fundamentalmente está orientada hacia el docente, lo que vamos a presentar después con más detalle.</a:t>
            </a:r>
          </a:p>
          <a:p>
            <a:pPr marL="228600" indent="-228600">
              <a:buFont typeface="+mj-lt"/>
              <a:buAutoNum type="arabicPeriod"/>
            </a:pPr>
            <a:r>
              <a:rPr lang="es-EC" baseline="0" dirty="0" smtClean="0"/>
              <a:t>La plataforma virtual del curso puente es un e</a:t>
            </a:r>
            <a:r>
              <a:rPr lang="es-EC" sz="1200" dirty="0" smtClean="0">
                <a:solidFill>
                  <a:schemeClr val="tx1">
                    <a:lumMod val="50000"/>
                    <a:lumOff val="50000"/>
                  </a:schemeClr>
                </a:solidFill>
              </a:rPr>
              <a:t>spacio para evaluar y retroalimentar los niveles de aprendizaje de la matemática de estudiantes de secundaria, para facilitar</a:t>
            </a:r>
            <a:r>
              <a:rPr lang="es-EC" sz="1200" baseline="0" dirty="0" smtClean="0">
                <a:solidFill>
                  <a:schemeClr val="tx1">
                    <a:lumMod val="50000"/>
                    <a:lumOff val="50000"/>
                  </a:schemeClr>
                </a:solidFill>
              </a:rPr>
              <a:t> su ingreso a la Universidad, acorde a los currículos de matemática de cada país socio de CLAVEMAT.</a:t>
            </a:r>
            <a:endParaRPr lang="es-EC" baseline="0" dirty="0" smtClean="0"/>
          </a:p>
          <a:p>
            <a:pPr marL="228600" indent="-228600">
              <a:buFont typeface="+mj-lt"/>
              <a:buAutoNum type="arabicPeriod"/>
            </a:pPr>
            <a:r>
              <a:rPr lang="es-EC" sz="1200" dirty="0" smtClean="0">
                <a:solidFill>
                  <a:schemeClr val="tx1">
                    <a:lumMod val="50000"/>
                    <a:lumOff val="50000"/>
                  </a:schemeClr>
                </a:solidFill>
              </a:rPr>
              <a:t>Diseñado como una estrategia para disminuir los índices de deserción universitaria. </a:t>
            </a:r>
            <a:endParaRPr lang="es-EC" baseline="0" dirty="0" smtClean="0"/>
          </a:p>
          <a:p>
            <a:pPr marL="0" indent="0">
              <a:buFont typeface="+mj-lt"/>
              <a:buNone/>
            </a:pPr>
            <a:endParaRPr lang="es-EC" dirty="0"/>
          </a:p>
        </p:txBody>
      </p:sp>
      <p:sp>
        <p:nvSpPr>
          <p:cNvPr id="4" name="3 Marcador de número de diapositiva"/>
          <p:cNvSpPr>
            <a:spLocks noGrp="1"/>
          </p:cNvSpPr>
          <p:nvPr>
            <p:ph type="sldNum" sz="quarter" idx="10"/>
          </p:nvPr>
        </p:nvSpPr>
        <p:spPr/>
        <p:txBody>
          <a:bodyPr/>
          <a:lstStyle/>
          <a:p>
            <a:fld id="{2A42B811-FB75-4BAB-B8F6-026D98BC4630}" type="slidenum">
              <a:rPr lang="es-EC" smtClean="0"/>
              <a:pPr/>
              <a:t>5</a:t>
            </a:fld>
            <a:endParaRPr lang="es-EC"/>
          </a:p>
        </p:txBody>
      </p:sp>
    </p:spTree>
    <p:extLst>
      <p:ext uri="{BB962C8B-B14F-4D97-AF65-F5344CB8AC3E}">
        <p14:creationId xmlns:p14="http://schemas.microsoft.com/office/powerpoint/2010/main" val="30262127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000" dirty="0" smtClean="0"/>
              <a:t>A través de espacios ya existentes,</a:t>
            </a:r>
            <a:r>
              <a:rPr lang="de-DE" sz="1000" baseline="0" dirty="0" smtClean="0"/>
              <a:t> buscamos que las zonas con poco acceso a Internet ofrezca esta posibilidad a sus habitantes. El proyecto EUROSOLAR mencionado por el señor González es una posibilidad real de disminuir esta dificultad.</a:t>
            </a:r>
          </a:p>
          <a:p>
            <a:endParaRPr lang="de-DE" sz="1000" baseline="0" dirty="0" smtClean="0"/>
          </a:p>
          <a:p>
            <a:r>
              <a:rPr lang="de-DE" sz="1000" baseline="0" dirty="0" smtClean="0"/>
              <a:t>Adiconalmente, el envío de material impreso o material en formatos digitales de los contenidos de los cursos contribuyen a la capacitación y a la obtencion de REAs en estas zonas.</a:t>
            </a:r>
            <a:endParaRPr lang="de-DE" sz="1000" dirty="0"/>
          </a:p>
        </p:txBody>
      </p:sp>
      <p:sp>
        <p:nvSpPr>
          <p:cNvPr id="4" name="Foliennummernplatzhalter 3"/>
          <p:cNvSpPr>
            <a:spLocks noGrp="1"/>
          </p:cNvSpPr>
          <p:nvPr>
            <p:ph type="sldNum" sz="quarter" idx="10"/>
          </p:nvPr>
        </p:nvSpPr>
        <p:spPr/>
        <p:txBody>
          <a:bodyPr/>
          <a:lstStyle/>
          <a:p>
            <a:fld id="{2A42B811-FB75-4BAB-B8F6-026D98BC4630}" type="slidenum">
              <a:rPr lang="es-EC" smtClean="0"/>
              <a:pPr/>
              <a:t>14</a:t>
            </a:fld>
            <a:endParaRPr lang="es-EC"/>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s-EC" sz="1000" i="0" dirty="0" smtClean="0"/>
              <a:t>Esta</a:t>
            </a:r>
            <a:r>
              <a:rPr lang="es-EC" sz="1000" i="0" baseline="0" dirty="0" smtClean="0"/>
              <a:t> es todavía una dificultad presente sobre todo en docentes no tan jóvenes. Los videos proporcionados por diversos medios resultaron de mucha utilidad y ayuda, reconocida explícitamente por las y los participantes.</a:t>
            </a:r>
            <a:endParaRPr lang="de-DE" sz="1000" i="0" dirty="0"/>
          </a:p>
        </p:txBody>
      </p:sp>
      <p:sp>
        <p:nvSpPr>
          <p:cNvPr id="4" name="Foliennummernplatzhalter 3"/>
          <p:cNvSpPr>
            <a:spLocks noGrp="1"/>
          </p:cNvSpPr>
          <p:nvPr>
            <p:ph type="sldNum" sz="quarter" idx="10"/>
          </p:nvPr>
        </p:nvSpPr>
        <p:spPr/>
        <p:txBody>
          <a:bodyPr/>
          <a:lstStyle/>
          <a:p>
            <a:fld id="{2A42B811-FB75-4BAB-B8F6-026D98BC4630}" type="slidenum">
              <a:rPr lang="es-EC" smtClean="0"/>
              <a:pPr/>
              <a:t>15</a:t>
            </a:fld>
            <a:endParaRPr lang="es-EC"/>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de-DE" sz="1000" dirty="0" smtClean="0"/>
              <a:t>Las y los docentes piden que los organismos de educación gubernamentales reconozcan</a:t>
            </a:r>
            <a:r>
              <a:rPr lang="de-DE" sz="1000" baseline="0" dirty="0" smtClean="0"/>
              <a:t> </a:t>
            </a:r>
            <a:r>
              <a:rPr lang="de-DE" sz="1000" dirty="0" smtClean="0"/>
              <a:t>al curso como un requisito más para promociones</a:t>
            </a:r>
            <a:r>
              <a:rPr lang="de-DE" sz="1000" baseline="0" dirty="0" smtClean="0"/>
              <a:t> en el escalafón docente. Estamos tratando de establecer acuerdos de cooperación con estos organismos al mostrar que proyectos como el nuestro, mientras cumplan con parámetros de calidad y seriedad, no son competencia con el estado y, más bien, son un apoyo para su gestión en el ámbito educativo.</a:t>
            </a:r>
            <a:endParaRPr lang="de-DE" sz="1000" dirty="0"/>
          </a:p>
        </p:txBody>
      </p:sp>
      <p:sp>
        <p:nvSpPr>
          <p:cNvPr id="4" name="Foliennummernplatzhalter 3"/>
          <p:cNvSpPr>
            <a:spLocks noGrp="1"/>
          </p:cNvSpPr>
          <p:nvPr>
            <p:ph type="sldNum" sz="quarter" idx="10"/>
          </p:nvPr>
        </p:nvSpPr>
        <p:spPr/>
        <p:txBody>
          <a:bodyPr/>
          <a:lstStyle/>
          <a:p>
            <a:fld id="{2A42B811-FB75-4BAB-B8F6-026D98BC4630}" type="slidenum">
              <a:rPr lang="es-EC" smtClean="0"/>
              <a:pPr/>
              <a:t>16</a:t>
            </a:fld>
            <a:endParaRPr lang="es-EC"/>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de-DE" sz="1000" dirty="0" smtClean="0"/>
              <a:t>Al inicio de cada curso, hay mucho</a:t>
            </a:r>
            <a:r>
              <a:rPr lang="de-DE" sz="1000" baseline="0" dirty="0" smtClean="0"/>
              <a:t> entusiasmo y participación. Sin embargo, al final, el 10% de los que inician un curso son los que lo terminan. Esto ocurrió con nuestros dos primeros cursos. Por esta razón, hemos aplicado en este año los talleres de acompañamiento presencial. Los resultados son bastante visibles; tenemos un 40% aproximadamente de entregas del trabajo final.</a:t>
            </a:r>
            <a:endParaRPr lang="de-DE" sz="1000" dirty="0"/>
          </a:p>
        </p:txBody>
      </p:sp>
      <p:sp>
        <p:nvSpPr>
          <p:cNvPr id="4" name="Foliennummernplatzhalter 3"/>
          <p:cNvSpPr>
            <a:spLocks noGrp="1"/>
          </p:cNvSpPr>
          <p:nvPr>
            <p:ph type="sldNum" sz="quarter" idx="10"/>
          </p:nvPr>
        </p:nvSpPr>
        <p:spPr/>
        <p:txBody>
          <a:bodyPr/>
          <a:lstStyle/>
          <a:p>
            <a:fld id="{2A42B811-FB75-4BAB-B8F6-026D98BC4630}" type="slidenum">
              <a:rPr lang="es-EC" smtClean="0"/>
              <a:pPr/>
              <a:t>17</a:t>
            </a:fld>
            <a:endParaRPr lang="es-EC"/>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C" dirty="0" smtClean="0"/>
              <a:t>En</a:t>
            </a:r>
            <a:r>
              <a:rPr lang="es-EC" baseline="0" dirty="0" smtClean="0"/>
              <a:t> esta diapositiva se pueden ver algunos de estos talleres presenciales sobre los temas que se están realizando en el curso en línea; </a:t>
            </a:r>
            <a:r>
              <a:rPr lang="es-EC" dirty="0" smtClean="0"/>
              <a:t>todos los hemos realizado en</a:t>
            </a:r>
            <a:r>
              <a:rPr lang="es-EC" baseline="0" dirty="0" smtClean="0"/>
              <a:t> </a:t>
            </a:r>
            <a:r>
              <a:rPr lang="es-EC" dirty="0" smtClean="0"/>
              <a:t>sectores</a:t>
            </a:r>
            <a:r>
              <a:rPr lang="es-EC" baseline="0" dirty="0" smtClean="0"/>
              <a:t> rurales y urbano marginales; Por ejemplo: en Bayamo, Cuba, Riobamba y </a:t>
            </a:r>
            <a:r>
              <a:rPr lang="es-EC" baseline="0" dirty="0" err="1" smtClean="0"/>
              <a:t>Carpuela</a:t>
            </a:r>
            <a:r>
              <a:rPr lang="es-EC" baseline="0" dirty="0" smtClean="0"/>
              <a:t>, en Ecuador, Soacha, en Colombia.</a:t>
            </a:r>
            <a:endParaRPr lang="es-EC" dirty="0"/>
          </a:p>
        </p:txBody>
      </p:sp>
      <p:sp>
        <p:nvSpPr>
          <p:cNvPr id="4" name="3 Marcador de número de diapositiva"/>
          <p:cNvSpPr>
            <a:spLocks noGrp="1"/>
          </p:cNvSpPr>
          <p:nvPr>
            <p:ph type="sldNum" sz="quarter" idx="10"/>
          </p:nvPr>
        </p:nvSpPr>
        <p:spPr/>
        <p:txBody>
          <a:bodyPr/>
          <a:lstStyle/>
          <a:p>
            <a:fld id="{2A42B811-FB75-4BAB-B8F6-026D98BC4630}" type="slidenum">
              <a:rPr lang="es-EC" smtClean="0"/>
              <a:pPr/>
              <a:t>18</a:t>
            </a:fld>
            <a:endParaRPr lang="es-EC"/>
          </a:p>
        </p:txBody>
      </p:sp>
    </p:spTree>
    <p:extLst>
      <p:ext uri="{BB962C8B-B14F-4D97-AF65-F5344CB8AC3E}">
        <p14:creationId xmlns:p14="http://schemas.microsoft.com/office/powerpoint/2010/main" val="7530906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Como</a:t>
            </a:r>
            <a:r>
              <a:rPr lang="de-DE" baseline="0" dirty="0" smtClean="0"/>
              <a:t> lo dijo Jella al inicio de esta presentación, e</a:t>
            </a:r>
            <a:r>
              <a:rPr lang="de-DE" dirty="0" smtClean="0"/>
              <a:t>ntre el grupo</a:t>
            </a:r>
            <a:r>
              <a:rPr lang="de-DE" baseline="0" dirty="0" smtClean="0"/>
              <a:t> de beneficiarios, están las y los docentes de los colegios. Para ellas y ellos, CLAVEMAT se encuentra en una construcción continua de una comunidad virtual de enseñanza y aprendizaje de la matemática, a través de su plataforma virtual.</a:t>
            </a:r>
            <a:endParaRPr lang="de-DE" dirty="0"/>
          </a:p>
        </p:txBody>
      </p:sp>
      <p:sp>
        <p:nvSpPr>
          <p:cNvPr id="4" name="Foliennummernplatzhalter 3"/>
          <p:cNvSpPr>
            <a:spLocks noGrp="1"/>
          </p:cNvSpPr>
          <p:nvPr>
            <p:ph type="sldNum" sz="quarter" idx="10"/>
          </p:nvPr>
        </p:nvSpPr>
        <p:spPr/>
        <p:txBody>
          <a:bodyPr/>
          <a:lstStyle/>
          <a:p>
            <a:fld id="{2A42B811-FB75-4BAB-B8F6-026D98BC4630}" type="slidenum">
              <a:rPr lang="es-EC" smtClean="0"/>
              <a:pPr/>
              <a:t>6</a:t>
            </a:fld>
            <a:endParaRPr lang="es-EC"/>
          </a:p>
        </p:txBody>
      </p:sp>
    </p:spTree>
    <p:extLst>
      <p:ext uri="{BB962C8B-B14F-4D97-AF65-F5344CB8AC3E}">
        <p14:creationId xmlns:p14="http://schemas.microsoft.com/office/powerpoint/2010/main" val="27688197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s-EC" sz="900" i="0" dirty="0" smtClean="0"/>
              <a:t>En ésta brindamos,</a:t>
            </a:r>
            <a:r>
              <a:rPr lang="es-EC" sz="900" i="0" baseline="0" dirty="0" smtClean="0"/>
              <a:t> principalmente, espacios como grupos de trabajo.</a:t>
            </a:r>
            <a:endParaRPr lang="de-DE" sz="900" i="0" dirty="0"/>
          </a:p>
        </p:txBody>
      </p:sp>
      <p:sp>
        <p:nvSpPr>
          <p:cNvPr id="4" name="Foliennummernplatzhalter 3"/>
          <p:cNvSpPr>
            <a:spLocks noGrp="1"/>
          </p:cNvSpPr>
          <p:nvPr>
            <p:ph type="sldNum" sz="quarter" idx="10"/>
          </p:nvPr>
        </p:nvSpPr>
        <p:spPr/>
        <p:txBody>
          <a:bodyPr/>
          <a:lstStyle/>
          <a:p>
            <a:fld id="{2A42B811-FB75-4BAB-B8F6-026D98BC4630}" type="slidenum">
              <a:rPr lang="es-EC" smtClean="0"/>
              <a:pPr/>
              <a:t>7</a:t>
            </a:fld>
            <a:endParaRPr lang="es-EC"/>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2286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s-EC" sz="900" i="0" dirty="0" smtClean="0"/>
              <a:t>Estos</a:t>
            </a:r>
            <a:r>
              <a:rPr lang="es-EC" sz="900" i="0" baseline="0" dirty="0" smtClean="0"/>
              <a:t> son creados por las y los docentes de acuerdo a su interés; pueden involucrar a sus estudiantes y colegas, y ser visibles para otros miembros de la comunidad, o pueden ser privados totalmente.</a:t>
            </a:r>
          </a:p>
          <a:p>
            <a:pPr marL="228600" marR="0" lvl="1" indent="-228600" algn="l" defTabSz="914400" rtl="0" eaLnBrk="1" fontAlgn="auto" latinLnBrk="0" hangingPunct="1">
              <a:lnSpc>
                <a:spcPct val="100000"/>
              </a:lnSpc>
              <a:spcBef>
                <a:spcPts val="0"/>
              </a:spcBef>
              <a:spcAft>
                <a:spcPts val="0"/>
              </a:spcAft>
              <a:buClrTx/>
              <a:buSzTx/>
              <a:buFont typeface="+mj-lt"/>
              <a:buAutoNum type="arabicPeriod"/>
              <a:tabLst/>
              <a:defRPr/>
            </a:pPr>
            <a:r>
              <a:rPr lang="es-EC" sz="900" i="0" dirty="0" smtClean="0"/>
              <a:t>Algunos</a:t>
            </a:r>
            <a:r>
              <a:rPr lang="es-EC" sz="900" i="0" baseline="0" dirty="0" smtClean="0"/>
              <a:t> grupos son: </a:t>
            </a:r>
            <a:r>
              <a:rPr lang="es-EC" sz="900" i="0" dirty="0" smtClean="0"/>
              <a:t>Razonamiento</a:t>
            </a:r>
            <a:r>
              <a:rPr lang="es-EC" sz="900" i="0" baseline="0" dirty="0" smtClean="0"/>
              <a:t> </a:t>
            </a:r>
            <a:r>
              <a:rPr lang="es-EC" sz="900" i="0" baseline="0" dirty="0" smtClean="0"/>
              <a:t>Lógico, </a:t>
            </a:r>
            <a:r>
              <a:rPr lang="es-EC" sz="900" i="0" baseline="0" dirty="0" smtClean="0"/>
              <a:t>Didáctica </a:t>
            </a:r>
            <a:r>
              <a:rPr lang="es-EC" sz="900" i="0" baseline="0" dirty="0" smtClean="0"/>
              <a:t>de la Estadística, </a:t>
            </a:r>
            <a:r>
              <a:rPr lang="es-EC" sz="900" i="0" baseline="0" dirty="0" smtClean="0"/>
              <a:t>Juegos en la educación.</a:t>
            </a:r>
            <a:endParaRPr lang="es-EC" sz="900" i="0" baseline="0" dirty="0" smtClean="0"/>
          </a:p>
          <a:p>
            <a:pPr marL="0" marR="0" lvl="1" indent="0" algn="l" defTabSz="914400" rtl="0" eaLnBrk="1" fontAlgn="auto" latinLnBrk="0" hangingPunct="1">
              <a:lnSpc>
                <a:spcPct val="100000"/>
              </a:lnSpc>
              <a:spcBef>
                <a:spcPts val="0"/>
              </a:spcBef>
              <a:spcAft>
                <a:spcPts val="0"/>
              </a:spcAft>
              <a:buClrTx/>
              <a:buSzTx/>
              <a:buFontTx/>
              <a:buNone/>
              <a:tabLst/>
              <a:defRPr/>
            </a:pPr>
            <a:endParaRPr lang="es-EC" sz="900" dirty="0" smtClean="0"/>
          </a:p>
        </p:txBody>
      </p:sp>
      <p:sp>
        <p:nvSpPr>
          <p:cNvPr id="4" name="Foliennummernplatzhalter 3"/>
          <p:cNvSpPr>
            <a:spLocks noGrp="1"/>
          </p:cNvSpPr>
          <p:nvPr>
            <p:ph type="sldNum" sz="quarter" idx="10"/>
          </p:nvPr>
        </p:nvSpPr>
        <p:spPr/>
        <p:txBody>
          <a:bodyPr/>
          <a:lstStyle/>
          <a:p>
            <a:fld id="{2A42B811-FB75-4BAB-B8F6-026D98BC4630}" type="slidenum">
              <a:rPr lang="es-EC" smtClean="0"/>
              <a:pPr/>
              <a:t>8</a:t>
            </a:fld>
            <a:endParaRPr lang="es-EC"/>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s-EC" sz="900" i="0" dirty="0" smtClean="0"/>
              <a:t>También</a:t>
            </a:r>
            <a:r>
              <a:rPr lang="es-EC" sz="900" i="0" baseline="0" dirty="0" smtClean="0"/>
              <a:t> </a:t>
            </a:r>
            <a:r>
              <a:rPr lang="es-EC" sz="900" i="0" dirty="0" smtClean="0"/>
              <a:t>ofrecemos </a:t>
            </a:r>
            <a:r>
              <a:rPr lang="es-EC" sz="900" i="0" baseline="0" dirty="0" smtClean="0"/>
              <a:t> cursos en línea para actualización de las y los docentes.</a:t>
            </a:r>
            <a:endParaRPr lang="de-DE" sz="900" i="0" dirty="0"/>
          </a:p>
        </p:txBody>
      </p:sp>
      <p:sp>
        <p:nvSpPr>
          <p:cNvPr id="4" name="Foliennummernplatzhalter 3"/>
          <p:cNvSpPr>
            <a:spLocks noGrp="1"/>
          </p:cNvSpPr>
          <p:nvPr>
            <p:ph type="sldNum" sz="quarter" idx="10"/>
          </p:nvPr>
        </p:nvSpPr>
        <p:spPr/>
        <p:txBody>
          <a:bodyPr/>
          <a:lstStyle/>
          <a:p>
            <a:fld id="{2A42B811-FB75-4BAB-B8F6-026D98BC4630}" type="slidenum">
              <a:rPr lang="es-EC" smtClean="0"/>
              <a:pPr/>
              <a:t>9</a:t>
            </a:fld>
            <a:endParaRPr lang="es-EC"/>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de-DE" sz="900" dirty="0" smtClean="0"/>
              <a:t>Hemos realizado tres MOOCs (cursos masivos abiertos en línea) para las y</a:t>
            </a:r>
            <a:r>
              <a:rPr lang="de-DE" sz="900" baseline="0" dirty="0" smtClean="0"/>
              <a:t> los docentes: el #cmat12, el #cmat13 y el #cmat14.</a:t>
            </a:r>
          </a:p>
          <a:p>
            <a:pPr marL="0" marR="0" lvl="1" indent="0" algn="l" defTabSz="914400" rtl="0" eaLnBrk="1" fontAlgn="auto" latinLnBrk="0" hangingPunct="1">
              <a:lnSpc>
                <a:spcPct val="100000"/>
              </a:lnSpc>
              <a:spcBef>
                <a:spcPts val="0"/>
              </a:spcBef>
              <a:spcAft>
                <a:spcPts val="0"/>
              </a:spcAft>
              <a:buClrTx/>
              <a:buSzTx/>
              <a:buFontTx/>
              <a:buNone/>
              <a:tabLst/>
              <a:defRPr/>
            </a:pPr>
            <a:endParaRPr lang="de-DE" sz="900" baseline="0"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de-DE" sz="900" baseline="0" dirty="0" smtClean="0"/>
              <a:t>Los temas abordados son sobre motivación para la enseñanza y el aprendizaje de la matemática, el uso de los recursos educativos abiertos (OVAS), errores, obstáculos y dificultades en la enseñanza de la matemática. </a:t>
            </a:r>
          </a:p>
          <a:p>
            <a:pPr marL="0" marR="0" lvl="1" indent="0" algn="l" defTabSz="914400" rtl="0" eaLnBrk="1" fontAlgn="auto" latinLnBrk="0" hangingPunct="1">
              <a:lnSpc>
                <a:spcPct val="100000"/>
              </a:lnSpc>
              <a:spcBef>
                <a:spcPts val="0"/>
              </a:spcBef>
              <a:spcAft>
                <a:spcPts val="0"/>
              </a:spcAft>
              <a:buClrTx/>
              <a:buSzTx/>
              <a:buFontTx/>
              <a:buNone/>
              <a:tabLst/>
              <a:defRPr/>
            </a:pPr>
            <a:endParaRPr lang="de-DE" sz="900" baseline="0"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de-DE" sz="900" baseline="0" dirty="0" smtClean="0"/>
              <a:t>La modalidad es, obviamente, e-learning: las y los participantes tienen que realizar ciertas lecturas, participar en foros de discusión contestando preguntas sobre dichas lecturas y entregar tareas que se pueden desarrollar únicamente si se realizan y discuten dichas tareas. Esto se hace con el acompañamiento de algunos de los miembros académicos de CLAVEMAT.</a:t>
            </a:r>
          </a:p>
          <a:p>
            <a:pPr marL="0" marR="0" lvl="1" indent="0" algn="l" defTabSz="914400" rtl="0" eaLnBrk="1" fontAlgn="auto" latinLnBrk="0" hangingPunct="1">
              <a:lnSpc>
                <a:spcPct val="100000"/>
              </a:lnSpc>
              <a:spcBef>
                <a:spcPts val="0"/>
              </a:spcBef>
              <a:spcAft>
                <a:spcPts val="0"/>
              </a:spcAft>
              <a:buClrTx/>
              <a:buSzTx/>
              <a:buFontTx/>
              <a:buNone/>
              <a:tabLst/>
              <a:defRPr/>
            </a:pPr>
            <a:endParaRPr lang="de-DE" sz="900" baseline="0"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de-DE" sz="900" baseline="0" dirty="0" smtClean="0"/>
              <a:t>En esta diapositiva, podemos ver el curso de este año: el tema que tratamos es sobre errores, obstáculos y dificultades. Lo hemos dividido en tres módulos para garantizar un tratamiento más profundo de los contenidos.</a:t>
            </a:r>
          </a:p>
          <a:p>
            <a:pPr marL="0" marR="0" lvl="1" indent="0" algn="l" defTabSz="914400" rtl="0" eaLnBrk="1" fontAlgn="auto" latinLnBrk="0" hangingPunct="1">
              <a:lnSpc>
                <a:spcPct val="100000"/>
              </a:lnSpc>
              <a:spcBef>
                <a:spcPts val="0"/>
              </a:spcBef>
              <a:spcAft>
                <a:spcPts val="0"/>
              </a:spcAft>
              <a:buClrTx/>
              <a:buSzTx/>
              <a:buFontTx/>
              <a:buNone/>
              <a:tabLst/>
              <a:defRPr/>
            </a:pPr>
            <a:endParaRPr lang="de-DE" sz="900" baseline="0"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de-DE" sz="900" baseline="0" dirty="0" smtClean="0"/>
              <a:t>Las y los docentes que participan en este curso ya han participado en cursos y talleres anteriores. Estos nos ha permitido poder concentrarnos en los contenidos del curso y no en asistencia para el manejo de la plataforma. No obstante, dichos problemas persisten, aunque en menor grado en el grupo que participa en este curso.</a:t>
            </a:r>
          </a:p>
        </p:txBody>
      </p:sp>
      <p:sp>
        <p:nvSpPr>
          <p:cNvPr id="4" name="Foliennummernplatzhalter 3"/>
          <p:cNvSpPr>
            <a:spLocks noGrp="1"/>
          </p:cNvSpPr>
          <p:nvPr>
            <p:ph type="sldNum" sz="quarter" idx="10"/>
          </p:nvPr>
        </p:nvSpPr>
        <p:spPr/>
        <p:txBody>
          <a:bodyPr/>
          <a:lstStyle/>
          <a:p>
            <a:fld id="{2A42B811-FB75-4BAB-B8F6-026D98BC4630}" type="slidenum">
              <a:rPr lang="es-EC" smtClean="0"/>
              <a:pPr/>
              <a:t>10</a:t>
            </a:fld>
            <a:endParaRPr lang="es-EC"/>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lvl="1" indent="0" algn="l" defTabSz="914400" rtl="0" eaLnBrk="1" fontAlgn="auto" latinLnBrk="0" hangingPunct="1">
              <a:lnSpc>
                <a:spcPct val="100000"/>
              </a:lnSpc>
              <a:spcBef>
                <a:spcPts val="0"/>
              </a:spcBef>
              <a:spcAft>
                <a:spcPts val="0"/>
              </a:spcAft>
              <a:buClrTx/>
              <a:buSzTx/>
              <a:buFont typeface="+mj-lt"/>
              <a:buNone/>
              <a:tabLst/>
              <a:defRPr/>
            </a:pPr>
            <a:r>
              <a:rPr lang="de-DE" sz="900" dirty="0" smtClean="0"/>
              <a:t>Buscamos que la plataforma</a:t>
            </a:r>
            <a:r>
              <a:rPr lang="de-DE" sz="900" baseline="0" dirty="0" smtClean="0"/>
              <a:t> se convierta en una veradadera comunidad, en la cual, los propios participantes van desarrollando un trabajo colaborativo al aportar al trabajo de los otros y ofrecer retroalimentación, y que no sean solo los miembros de CLAVEMAT o miembros académicos los que intervienen para decir cómo son las cosas. Buscamos que los miembros de la comunidad adquieran un „sentido de pertencia“ de CLAVEMAT y de sus procesos de aprendizaje y actualización.</a:t>
            </a:r>
          </a:p>
          <a:p>
            <a:pPr marL="0" marR="0" lvl="1" indent="0" algn="l" defTabSz="914400" rtl="0" eaLnBrk="1" fontAlgn="auto" latinLnBrk="0" hangingPunct="1">
              <a:lnSpc>
                <a:spcPct val="100000"/>
              </a:lnSpc>
              <a:spcBef>
                <a:spcPts val="0"/>
              </a:spcBef>
              <a:spcAft>
                <a:spcPts val="0"/>
              </a:spcAft>
              <a:buClrTx/>
              <a:buSzTx/>
              <a:buFont typeface="+mj-lt"/>
              <a:buNone/>
              <a:tabLst/>
              <a:defRPr/>
            </a:pPr>
            <a:endParaRPr lang="de-DE" sz="900" baseline="0" dirty="0" smtClean="0"/>
          </a:p>
          <a:p>
            <a:pPr marL="0" marR="0" lvl="1" indent="0" algn="l" defTabSz="914400" rtl="0" eaLnBrk="1" fontAlgn="auto" latinLnBrk="0" hangingPunct="1">
              <a:lnSpc>
                <a:spcPct val="100000"/>
              </a:lnSpc>
              <a:spcBef>
                <a:spcPts val="0"/>
              </a:spcBef>
              <a:spcAft>
                <a:spcPts val="0"/>
              </a:spcAft>
              <a:buClrTx/>
              <a:buSzTx/>
              <a:buFont typeface="+mj-lt"/>
              <a:buNone/>
              <a:tabLst/>
              <a:defRPr/>
            </a:pPr>
            <a:r>
              <a:rPr lang="de-DE" sz="900" baseline="0" dirty="0" smtClean="0"/>
              <a:t>Hemos atendido a 840 docentes, en su mayoría de colegios públicos.</a:t>
            </a:r>
          </a:p>
          <a:p>
            <a:pPr marL="0" marR="0" lvl="1" indent="0" algn="l" defTabSz="914400" rtl="0" eaLnBrk="1" fontAlgn="auto" latinLnBrk="0" hangingPunct="1">
              <a:lnSpc>
                <a:spcPct val="100000"/>
              </a:lnSpc>
              <a:spcBef>
                <a:spcPts val="0"/>
              </a:spcBef>
              <a:spcAft>
                <a:spcPts val="0"/>
              </a:spcAft>
              <a:buClrTx/>
              <a:buSzTx/>
              <a:buFont typeface="+mj-lt"/>
              <a:buNone/>
              <a:tabLst/>
              <a:defRPr/>
            </a:pPr>
            <a:r>
              <a:rPr lang="de-DE" sz="900" baseline="0" dirty="0" smtClean="0"/>
              <a:t>En esta diapositiva, podemos ver cómo una participante da apoyo a un compañero.</a:t>
            </a:r>
          </a:p>
          <a:p>
            <a:pPr marL="0" marR="0" lvl="1" indent="0" algn="l" defTabSz="914400" rtl="0" eaLnBrk="1" fontAlgn="auto" latinLnBrk="0" hangingPunct="1">
              <a:lnSpc>
                <a:spcPct val="100000"/>
              </a:lnSpc>
              <a:spcBef>
                <a:spcPts val="0"/>
              </a:spcBef>
              <a:spcAft>
                <a:spcPts val="0"/>
              </a:spcAft>
              <a:buClrTx/>
              <a:buSzTx/>
              <a:buFont typeface="+mj-lt"/>
              <a:buNone/>
              <a:tabLst/>
              <a:defRPr/>
            </a:pPr>
            <a:r>
              <a:rPr lang="de-DE" sz="900" baseline="0" dirty="0" smtClean="0"/>
              <a:t>Esta es quizás la parte más difícil de lograr, pues, en general, se va en busca de ayuda más que en busca de ayudar.</a:t>
            </a:r>
          </a:p>
        </p:txBody>
      </p:sp>
      <p:sp>
        <p:nvSpPr>
          <p:cNvPr id="4" name="Foliennummernplatzhalter 3"/>
          <p:cNvSpPr>
            <a:spLocks noGrp="1"/>
          </p:cNvSpPr>
          <p:nvPr>
            <p:ph type="sldNum" sz="quarter" idx="10"/>
          </p:nvPr>
        </p:nvSpPr>
        <p:spPr/>
        <p:txBody>
          <a:bodyPr/>
          <a:lstStyle/>
          <a:p>
            <a:fld id="{2A42B811-FB75-4BAB-B8F6-026D98BC4630}" type="slidenum">
              <a:rPr lang="es-EC" smtClean="0"/>
              <a:pPr/>
              <a:t>11</a:t>
            </a:fld>
            <a:endParaRPr lang="es-EC"/>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s-EC" sz="900" i="0" baseline="0" dirty="0" smtClean="0"/>
              <a:t>Adicionalmente, ofrecemos talleres de acompañamiento presencial como apoyo para los cursos en línea. También tenemos un boletín trimestral que, además de contar con noticias sobre el proyecto, presenta temas sobre didáctica matemática, principalmente. Tenemos una versión impresa para llegar a zonas en las que no hay acceso a Internet.</a:t>
            </a:r>
            <a:endParaRPr lang="de-DE" sz="900" i="0" dirty="0"/>
          </a:p>
        </p:txBody>
      </p:sp>
      <p:sp>
        <p:nvSpPr>
          <p:cNvPr id="4" name="Foliennummernplatzhalter 3"/>
          <p:cNvSpPr>
            <a:spLocks noGrp="1"/>
          </p:cNvSpPr>
          <p:nvPr>
            <p:ph type="sldNum" sz="quarter" idx="10"/>
          </p:nvPr>
        </p:nvSpPr>
        <p:spPr/>
        <p:txBody>
          <a:bodyPr/>
          <a:lstStyle/>
          <a:p>
            <a:fld id="{2A42B811-FB75-4BAB-B8F6-026D98BC4630}" type="slidenum">
              <a:rPr lang="es-EC" smtClean="0"/>
              <a:pPr/>
              <a:t>12</a:t>
            </a:fld>
            <a:endParaRPr lang="es-EC"/>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Veamos</a:t>
            </a:r>
            <a:r>
              <a:rPr lang="de-DE" baseline="0" dirty="0" smtClean="0"/>
              <a:t> algunas de las dificultades que a nivel de las y los docentes se han presentado en la implementación del proyecto, y las estrategias que hemos ideado para resolverlas</a:t>
            </a:r>
            <a:endParaRPr lang="de-DE" dirty="0"/>
          </a:p>
        </p:txBody>
      </p:sp>
      <p:sp>
        <p:nvSpPr>
          <p:cNvPr id="4" name="Foliennummernplatzhalter 3"/>
          <p:cNvSpPr>
            <a:spLocks noGrp="1"/>
          </p:cNvSpPr>
          <p:nvPr>
            <p:ph type="sldNum" sz="quarter" idx="10"/>
          </p:nvPr>
        </p:nvSpPr>
        <p:spPr/>
        <p:txBody>
          <a:bodyPr/>
          <a:lstStyle/>
          <a:p>
            <a:fld id="{2A42B811-FB75-4BAB-B8F6-026D98BC4630}" type="slidenum">
              <a:rPr lang="es-EC" smtClean="0"/>
              <a:pPr/>
              <a:t>13</a:t>
            </a:fld>
            <a:endParaRPr lang="es-EC"/>
          </a:p>
        </p:txBody>
      </p:sp>
    </p:spTree>
    <p:extLst>
      <p:ext uri="{BB962C8B-B14F-4D97-AF65-F5344CB8AC3E}">
        <p14:creationId xmlns:p14="http://schemas.microsoft.com/office/powerpoint/2010/main" val="27688197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C"/>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C"/>
          </a:p>
        </p:txBody>
      </p:sp>
      <p:sp>
        <p:nvSpPr>
          <p:cNvPr id="4" name="3 Marcador de fecha"/>
          <p:cNvSpPr>
            <a:spLocks noGrp="1"/>
          </p:cNvSpPr>
          <p:nvPr>
            <p:ph type="dt" sz="half" idx="10"/>
          </p:nvPr>
        </p:nvSpPr>
        <p:spPr/>
        <p:txBody>
          <a:bodyPr/>
          <a:lstStyle/>
          <a:p>
            <a:fld id="{EDADB8C9-F99C-4EF5-A7BC-969D0216C083}" type="datetimeFigureOut">
              <a:rPr lang="es-EC" smtClean="0"/>
              <a:pPr/>
              <a:t>25/06/2014</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C3B51158-49A5-4BB6-A471-0F3EEA259DC0}" type="slidenum">
              <a:rPr lang="es-EC" smtClean="0"/>
              <a:pPr/>
              <a:t>‹Nº›</a:t>
            </a:fld>
            <a:endParaRPr lang="es-EC"/>
          </a:p>
        </p:txBody>
      </p:sp>
    </p:spTree>
    <p:extLst>
      <p:ext uri="{BB962C8B-B14F-4D97-AF65-F5344CB8AC3E}">
        <p14:creationId xmlns:p14="http://schemas.microsoft.com/office/powerpoint/2010/main" val="15487199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p>
            <a:fld id="{EDADB8C9-F99C-4EF5-A7BC-969D0216C083}" type="datetimeFigureOut">
              <a:rPr lang="es-EC" smtClean="0"/>
              <a:pPr/>
              <a:t>25/06/2014</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C3B51158-49A5-4BB6-A471-0F3EEA259DC0}" type="slidenum">
              <a:rPr lang="es-EC" smtClean="0"/>
              <a:pPr/>
              <a:t>‹Nº›</a:t>
            </a:fld>
            <a:endParaRPr lang="es-EC"/>
          </a:p>
        </p:txBody>
      </p:sp>
    </p:spTree>
    <p:extLst>
      <p:ext uri="{BB962C8B-B14F-4D97-AF65-F5344CB8AC3E}">
        <p14:creationId xmlns:p14="http://schemas.microsoft.com/office/powerpoint/2010/main" val="19972670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p>
            <a:fld id="{EDADB8C9-F99C-4EF5-A7BC-969D0216C083}" type="datetimeFigureOut">
              <a:rPr lang="es-EC" smtClean="0"/>
              <a:pPr/>
              <a:t>25/06/2014</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C3B51158-49A5-4BB6-A471-0F3EEA259DC0}" type="slidenum">
              <a:rPr lang="es-EC" smtClean="0"/>
              <a:pPr/>
              <a:t>‹Nº›</a:t>
            </a:fld>
            <a:endParaRPr lang="es-EC"/>
          </a:p>
        </p:txBody>
      </p:sp>
    </p:spTree>
    <p:extLst>
      <p:ext uri="{BB962C8B-B14F-4D97-AF65-F5344CB8AC3E}">
        <p14:creationId xmlns:p14="http://schemas.microsoft.com/office/powerpoint/2010/main" val="1451306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10"/>
          </p:nvPr>
        </p:nvSpPr>
        <p:spPr/>
        <p:txBody>
          <a:bodyPr/>
          <a:lstStyle/>
          <a:p>
            <a:fld id="{EDADB8C9-F99C-4EF5-A7BC-969D0216C083}" type="datetimeFigureOut">
              <a:rPr lang="es-EC" smtClean="0"/>
              <a:pPr/>
              <a:t>25/06/2014</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C3B51158-49A5-4BB6-A471-0F3EEA259DC0}" type="slidenum">
              <a:rPr lang="es-EC" smtClean="0"/>
              <a:pPr/>
              <a:t>‹Nº›</a:t>
            </a:fld>
            <a:endParaRPr lang="es-EC"/>
          </a:p>
        </p:txBody>
      </p:sp>
    </p:spTree>
    <p:extLst>
      <p:ext uri="{BB962C8B-B14F-4D97-AF65-F5344CB8AC3E}">
        <p14:creationId xmlns:p14="http://schemas.microsoft.com/office/powerpoint/2010/main" val="29565948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EDADB8C9-F99C-4EF5-A7BC-969D0216C083}" type="datetimeFigureOut">
              <a:rPr lang="es-EC" smtClean="0"/>
              <a:pPr/>
              <a:t>25/06/2014</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C3B51158-49A5-4BB6-A471-0F3EEA259DC0}" type="slidenum">
              <a:rPr lang="es-EC" smtClean="0"/>
              <a:pPr/>
              <a:t>‹Nº›</a:t>
            </a:fld>
            <a:endParaRPr lang="es-EC"/>
          </a:p>
        </p:txBody>
      </p:sp>
    </p:spTree>
    <p:extLst>
      <p:ext uri="{BB962C8B-B14F-4D97-AF65-F5344CB8AC3E}">
        <p14:creationId xmlns:p14="http://schemas.microsoft.com/office/powerpoint/2010/main" val="6901311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fecha"/>
          <p:cNvSpPr>
            <a:spLocks noGrp="1"/>
          </p:cNvSpPr>
          <p:nvPr>
            <p:ph type="dt" sz="half" idx="10"/>
          </p:nvPr>
        </p:nvSpPr>
        <p:spPr/>
        <p:txBody>
          <a:bodyPr/>
          <a:lstStyle/>
          <a:p>
            <a:fld id="{EDADB8C9-F99C-4EF5-A7BC-969D0216C083}" type="datetimeFigureOut">
              <a:rPr lang="es-EC" smtClean="0"/>
              <a:pPr/>
              <a:t>25/06/2014</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C3B51158-49A5-4BB6-A471-0F3EEA259DC0}" type="slidenum">
              <a:rPr lang="es-EC" smtClean="0"/>
              <a:pPr/>
              <a:t>‹Nº›</a:t>
            </a:fld>
            <a:endParaRPr lang="es-EC"/>
          </a:p>
        </p:txBody>
      </p:sp>
    </p:spTree>
    <p:extLst>
      <p:ext uri="{BB962C8B-B14F-4D97-AF65-F5344CB8AC3E}">
        <p14:creationId xmlns:p14="http://schemas.microsoft.com/office/powerpoint/2010/main" val="7174971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7" name="6 Marcador de fecha"/>
          <p:cNvSpPr>
            <a:spLocks noGrp="1"/>
          </p:cNvSpPr>
          <p:nvPr>
            <p:ph type="dt" sz="half" idx="10"/>
          </p:nvPr>
        </p:nvSpPr>
        <p:spPr/>
        <p:txBody>
          <a:bodyPr/>
          <a:lstStyle/>
          <a:p>
            <a:fld id="{EDADB8C9-F99C-4EF5-A7BC-969D0216C083}" type="datetimeFigureOut">
              <a:rPr lang="es-EC" smtClean="0"/>
              <a:pPr/>
              <a:t>25/06/2014</a:t>
            </a:fld>
            <a:endParaRPr lang="es-EC"/>
          </a:p>
        </p:txBody>
      </p:sp>
      <p:sp>
        <p:nvSpPr>
          <p:cNvPr id="8" name="7 Marcador de pie de página"/>
          <p:cNvSpPr>
            <a:spLocks noGrp="1"/>
          </p:cNvSpPr>
          <p:nvPr>
            <p:ph type="ftr" sz="quarter" idx="11"/>
          </p:nvPr>
        </p:nvSpPr>
        <p:spPr/>
        <p:txBody>
          <a:bodyPr/>
          <a:lstStyle/>
          <a:p>
            <a:endParaRPr lang="es-EC"/>
          </a:p>
        </p:txBody>
      </p:sp>
      <p:sp>
        <p:nvSpPr>
          <p:cNvPr id="9" name="8 Marcador de número de diapositiva"/>
          <p:cNvSpPr>
            <a:spLocks noGrp="1"/>
          </p:cNvSpPr>
          <p:nvPr>
            <p:ph type="sldNum" sz="quarter" idx="12"/>
          </p:nvPr>
        </p:nvSpPr>
        <p:spPr/>
        <p:txBody>
          <a:bodyPr/>
          <a:lstStyle/>
          <a:p>
            <a:fld id="{C3B51158-49A5-4BB6-A471-0F3EEA259DC0}" type="slidenum">
              <a:rPr lang="es-EC" smtClean="0"/>
              <a:pPr/>
              <a:t>‹Nº›</a:t>
            </a:fld>
            <a:endParaRPr lang="es-EC"/>
          </a:p>
        </p:txBody>
      </p:sp>
    </p:spTree>
    <p:extLst>
      <p:ext uri="{BB962C8B-B14F-4D97-AF65-F5344CB8AC3E}">
        <p14:creationId xmlns:p14="http://schemas.microsoft.com/office/powerpoint/2010/main" val="5896918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fecha"/>
          <p:cNvSpPr>
            <a:spLocks noGrp="1"/>
          </p:cNvSpPr>
          <p:nvPr>
            <p:ph type="dt" sz="half" idx="10"/>
          </p:nvPr>
        </p:nvSpPr>
        <p:spPr/>
        <p:txBody>
          <a:bodyPr/>
          <a:lstStyle/>
          <a:p>
            <a:fld id="{EDADB8C9-F99C-4EF5-A7BC-969D0216C083}" type="datetimeFigureOut">
              <a:rPr lang="es-EC" smtClean="0"/>
              <a:pPr/>
              <a:t>25/06/2014</a:t>
            </a:fld>
            <a:endParaRPr lang="es-EC"/>
          </a:p>
        </p:txBody>
      </p:sp>
      <p:sp>
        <p:nvSpPr>
          <p:cNvPr id="4" name="3 Marcador de pie de página"/>
          <p:cNvSpPr>
            <a:spLocks noGrp="1"/>
          </p:cNvSpPr>
          <p:nvPr>
            <p:ph type="ftr" sz="quarter" idx="11"/>
          </p:nvPr>
        </p:nvSpPr>
        <p:spPr/>
        <p:txBody>
          <a:bodyPr/>
          <a:lstStyle/>
          <a:p>
            <a:endParaRPr lang="es-EC"/>
          </a:p>
        </p:txBody>
      </p:sp>
      <p:sp>
        <p:nvSpPr>
          <p:cNvPr id="5" name="4 Marcador de número de diapositiva"/>
          <p:cNvSpPr>
            <a:spLocks noGrp="1"/>
          </p:cNvSpPr>
          <p:nvPr>
            <p:ph type="sldNum" sz="quarter" idx="12"/>
          </p:nvPr>
        </p:nvSpPr>
        <p:spPr/>
        <p:txBody>
          <a:bodyPr/>
          <a:lstStyle/>
          <a:p>
            <a:fld id="{C3B51158-49A5-4BB6-A471-0F3EEA259DC0}" type="slidenum">
              <a:rPr lang="es-EC" smtClean="0"/>
              <a:pPr/>
              <a:t>‹Nº›</a:t>
            </a:fld>
            <a:endParaRPr lang="es-EC"/>
          </a:p>
        </p:txBody>
      </p:sp>
    </p:spTree>
    <p:extLst>
      <p:ext uri="{BB962C8B-B14F-4D97-AF65-F5344CB8AC3E}">
        <p14:creationId xmlns:p14="http://schemas.microsoft.com/office/powerpoint/2010/main" val="37670032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EDADB8C9-F99C-4EF5-A7BC-969D0216C083}" type="datetimeFigureOut">
              <a:rPr lang="es-EC" smtClean="0"/>
              <a:pPr/>
              <a:t>25/06/2014</a:t>
            </a:fld>
            <a:endParaRPr lang="es-EC"/>
          </a:p>
        </p:txBody>
      </p:sp>
      <p:sp>
        <p:nvSpPr>
          <p:cNvPr id="3" name="2 Marcador de pie de página"/>
          <p:cNvSpPr>
            <a:spLocks noGrp="1"/>
          </p:cNvSpPr>
          <p:nvPr>
            <p:ph type="ftr" sz="quarter" idx="11"/>
          </p:nvPr>
        </p:nvSpPr>
        <p:spPr/>
        <p:txBody>
          <a:bodyPr/>
          <a:lstStyle/>
          <a:p>
            <a:endParaRPr lang="es-EC"/>
          </a:p>
        </p:txBody>
      </p:sp>
      <p:sp>
        <p:nvSpPr>
          <p:cNvPr id="4" name="3 Marcador de número de diapositiva"/>
          <p:cNvSpPr>
            <a:spLocks noGrp="1"/>
          </p:cNvSpPr>
          <p:nvPr>
            <p:ph type="sldNum" sz="quarter" idx="12"/>
          </p:nvPr>
        </p:nvSpPr>
        <p:spPr/>
        <p:txBody>
          <a:bodyPr/>
          <a:lstStyle/>
          <a:p>
            <a:fld id="{C3B51158-49A5-4BB6-A471-0F3EEA259DC0}" type="slidenum">
              <a:rPr lang="es-EC" smtClean="0"/>
              <a:pPr/>
              <a:t>‹Nº›</a:t>
            </a:fld>
            <a:endParaRPr lang="es-EC"/>
          </a:p>
        </p:txBody>
      </p:sp>
    </p:spTree>
    <p:extLst>
      <p:ext uri="{BB962C8B-B14F-4D97-AF65-F5344CB8AC3E}">
        <p14:creationId xmlns:p14="http://schemas.microsoft.com/office/powerpoint/2010/main" val="40875461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C"/>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EDADB8C9-F99C-4EF5-A7BC-969D0216C083}" type="datetimeFigureOut">
              <a:rPr lang="es-EC" smtClean="0"/>
              <a:pPr/>
              <a:t>25/06/2014</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C3B51158-49A5-4BB6-A471-0F3EEA259DC0}" type="slidenum">
              <a:rPr lang="es-EC" smtClean="0"/>
              <a:pPr/>
              <a:t>‹Nº›</a:t>
            </a:fld>
            <a:endParaRPr lang="es-EC"/>
          </a:p>
        </p:txBody>
      </p:sp>
    </p:spTree>
    <p:extLst>
      <p:ext uri="{BB962C8B-B14F-4D97-AF65-F5344CB8AC3E}">
        <p14:creationId xmlns:p14="http://schemas.microsoft.com/office/powerpoint/2010/main" val="30213611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C"/>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C"/>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EDADB8C9-F99C-4EF5-A7BC-969D0216C083}" type="datetimeFigureOut">
              <a:rPr lang="es-EC" smtClean="0"/>
              <a:pPr/>
              <a:t>25/06/2014</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C3B51158-49A5-4BB6-A471-0F3EEA259DC0}" type="slidenum">
              <a:rPr lang="es-EC" smtClean="0"/>
              <a:pPr/>
              <a:t>‹Nº›</a:t>
            </a:fld>
            <a:endParaRPr lang="es-EC"/>
          </a:p>
        </p:txBody>
      </p:sp>
    </p:spTree>
    <p:extLst>
      <p:ext uri="{BB962C8B-B14F-4D97-AF65-F5344CB8AC3E}">
        <p14:creationId xmlns:p14="http://schemas.microsoft.com/office/powerpoint/2010/main" val="20308915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ADB8C9-F99C-4EF5-A7BC-969D0216C083}" type="datetimeFigureOut">
              <a:rPr lang="es-EC" smtClean="0"/>
              <a:pPr/>
              <a:t>25/06/2014</a:t>
            </a:fld>
            <a:endParaRPr lang="es-EC"/>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C"/>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B51158-49A5-4BB6-A471-0F3EEA259DC0}" type="slidenum">
              <a:rPr lang="es-EC" smtClean="0"/>
              <a:pPr/>
              <a:t>‹Nº›</a:t>
            </a:fld>
            <a:endParaRPr lang="es-EC"/>
          </a:p>
        </p:txBody>
      </p:sp>
    </p:spTree>
    <p:extLst>
      <p:ext uri="{BB962C8B-B14F-4D97-AF65-F5344CB8AC3E}">
        <p14:creationId xmlns:p14="http://schemas.microsoft.com/office/powerpoint/2010/main" val="3818617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image" Target="../media/image12.jpg"/><Relationship Id="rId4" Type="http://schemas.openxmlformats.org/officeDocument/2006/relationships/image" Target="../media/image11.jpeg"/><Relationship Id="rId9" Type="http://schemas.openxmlformats.org/officeDocument/2006/relationships/image" Target="../media/image16.jpeg"/></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0 Rectángulo"/>
          <p:cNvSpPr/>
          <p:nvPr/>
        </p:nvSpPr>
        <p:spPr>
          <a:xfrm>
            <a:off x="0" y="2230120"/>
            <a:ext cx="9144000" cy="2173481"/>
          </a:xfrm>
          <a:prstGeom prst="rect">
            <a:avLst/>
          </a:prstGeom>
          <a:noFill/>
          <a:ln w="63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pic>
        <p:nvPicPr>
          <p:cNvPr id="5" name="4 Imagen"/>
          <p:cNvPicPr>
            <a:picLocks noChangeAspect="1"/>
          </p:cNvPicPr>
          <p:nvPr/>
        </p:nvPicPr>
        <p:blipFill rotWithShape="1">
          <a:blip r:embed="rId2" cstate="print">
            <a:extLst>
              <a:ext uri="{28A0092B-C50C-407E-A947-70E740481C1C}">
                <a14:useLocalDpi xmlns:a14="http://schemas.microsoft.com/office/drawing/2010/main" val="0"/>
              </a:ext>
            </a:extLst>
          </a:blip>
          <a:srcRect l="5334" t="1943" r="5006" b="3613"/>
          <a:stretch/>
        </p:blipFill>
        <p:spPr>
          <a:xfrm>
            <a:off x="0" y="2284909"/>
            <a:ext cx="3685510" cy="2063902"/>
          </a:xfrm>
          <a:prstGeom prst="rect">
            <a:avLst/>
          </a:prstGeom>
        </p:spPr>
      </p:pic>
      <p:sp>
        <p:nvSpPr>
          <p:cNvPr id="2" name="1 Título"/>
          <p:cNvSpPr>
            <a:spLocks noGrp="1"/>
          </p:cNvSpPr>
          <p:nvPr>
            <p:ph type="ctrTitle"/>
          </p:nvPr>
        </p:nvSpPr>
        <p:spPr>
          <a:xfrm>
            <a:off x="3851920" y="2435368"/>
            <a:ext cx="3555966" cy="1008113"/>
          </a:xfrm>
          <a:noFill/>
        </p:spPr>
        <p:txBody>
          <a:bodyPr>
            <a:normAutofit/>
          </a:bodyPr>
          <a:lstStyle/>
          <a:p>
            <a:r>
              <a:rPr lang="es-EC" sz="5400" dirty="0" smtClean="0">
                <a:solidFill>
                  <a:schemeClr val="accent5">
                    <a:lumMod val="50000"/>
                  </a:schemeClr>
                </a:solidFill>
                <a:latin typeface="Gisha" panose="020B0502040204020203" pitchFamily="34" charset="-79"/>
                <a:cs typeface="Gisha" panose="020B0502040204020203" pitchFamily="34" charset="-79"/>
              </a:rPr>
              <a:t>CLAVEMAT</a:t>
            </a:r>
            <a:endParaRPr lang="es-EC" sz="5400" dirty="0">
              <a:solidFill>
                <a:schemeClr val="accent5">
                  <a:lumMod val="50000"/>
                </a:schemeClr>
              </a:solidFill>
              <a:latin typeface="Gisha" panose="020B0502040204020203" pitchFamily="34" charset="-79"/>
              <a:cs typeface="Gisha" panose="020B0502040204020203" pitchFamily="34" charset="-79"/>
            </a:endParaRPr>
          </a:p>
        </p:txBody>
      </p:sp>
      <p:sp>
        <p:nvSpPr>
          <p:cNvPr id="3" name="2 Subtítulo"/>
          <p:cNvSpPr>
            <a:spLocks noGrp="1"/>
          </p:cNvSpPr>
          <p:nvPr>
            <p:ph type="subTitle" idx="1"/>
          </p:nvPr>
        </p:nvSpPr>
        <p:spPr>
          <a:xfrm>
            <a:off x="3851920" y="3467497"/>
            <a:ext cx="3598891" cy="720080"/>
          </a:xfrm>
        </p:spPr>
        <p:txBody>
          <a:bodyPr>
            <a:normAutofit/>
          </a:bodyPr>
          <a:lstStyle/>
          <a:p>
            <a:r>
              <a:rPr lang="es-EC" sz="1400" dirty="0" smtClean="0">
                <a:solidFill>
                  <a:schemeClr val="tx1">
                    <a:lumMod val="75000"/>
                    <a:lumOff val="25000"/>
                  </a:schemeClr>
                </a:solidFill>
                <a:latin typeface="Gisha" panose="020B0502040204020203" pitchFamily="34" charset="-79"/>
                <a:cs typeface="Gisha" panose="020B0502040204020203" pitchFamily="34" charset="-79"/>
              </a:rPr>
              <a:t>Mejorando la educación matemática…</a:t>
            </a:r>
          </a:p>
          <a:p>
            <a:r>
              <a:rPr lang="es-EC" sz="1400" dirty="0" smtClean="0">
                <a:solidFill>
                  <a:schemeClr val="tx1">
                    <a:lumMod val="75000"/>
                    <a:lumOff val="25000"/>
                  </a:schemeClr>
                </a:solidFill>
                <a:latin typeface="Gisha" panose="020B0502040204020203" pitchFamily="34" charset="-79"/>
                <a:cs typeface="Gisha" panose="020B0502040204020203" pitchFamily="34" charset="-79"/>
              </a:rPr>
              <a:t>promoviendo el desarrollo de la región</a:t>
            </a:r>
            <a:endParaRPr lang="es-EC" sz="1400" dirty="0">
              <a:solidFill>
                <a:schemeClr val="tx1">
                  <a:lumMod val="75000"/>
                  <a:lumOff val="25000"/>
                </a:schemeClr>
              </a:solidFill>
              <a:latin typeface="Gisha" panose="020B0502040204020203" pitchFamily="34" charset="-79"/>
              <a:cs typeface="Gisha" panose="020B0502040204020203" pitchFamily="34" charset="-79"/>
            </a:endParaRPr>
          </a:p>
        </p:txBody>
      </p:sp>
      <p:pic>
        <p:nvPicPr>
          <p:cNvPr id="1026" name="Picture 2" descr="Dona de Clavemat"/>
          <p:cNvPicPr>
            <a:picLocks noChangeAspect="1" noChangeArrowheads="1"/>
          </p:cNvPicPr>
          <p:nvPr/>
        </p:nvPicPr>
        <p:blipFill>
          <a:blip r:embed="rId2" cstate="print">
            <a:extLst>
              <a:ext uri="{28A0092B-C50C-407E-A947-70E740481C1C}">
                <a14:useLocalDpi xmlns:a14="http://schemas.microsoft.com/office/drawing/2010/main" val="0"/>
              </a:ext>
            </a:extLst>
          </a:blip>
          <a:srcRect b="-2859"/>
          <a:stretch>
            <a:fillRect/>
          </a:stretch>
        </p:blipFill>
        <p:spPr bwMode="auto">
          <a:xfrm>
            <a:off x="111864893" y="97473035"/>
            <a:ext cx="3192462" cy="1603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pic>
        <p:nvPicPr>
          <p:cNvPr id="1027" name="Picture 3" descr="alf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5283118" y="97469860"/>
            <a:ext cx="808037" cy="839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pic>
        <p:nvPicPr>
          <p:cNvPr id="1028" name="Picture 4" descr="todo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286293" y="98314410"/>
            <a:ext cx="808037" cy="76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4" name="Text Box 5"/>
          <p:cNvSpPr txBox="1">
            <a:spLocks noChangeArrowheads="1"/>
          </p:cNvSpPr>
          <p:nvPr/>
        </p:nvSpPr>
        <p:spPr bwMode="auto">
          <a:xfrm>
            <a:off x="106281655" y="97471448"/>
            <a:ext cx="5586413" cy="1604962"/>
          </a:xfrm>
          <a:prstGeom prst="rect">
            <a:avLst/>
          </a:prstGeom>
          <a:solidFill>
            <a:srgbClr val="27415F"/>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altLang="es-EC" sz="2500" b="0" i="0" u="none" strike="noStrike" cap="none" normalizeH="0" baseline="0" dirty="0" smtClean="0">
                <a:ln>
                  <a:noFill/>
                </a:ln>
                <a:solidFill>
                  <a:srgbClr val="FFFFFF"/>
                </a:solidFill>
                <a:effectLst/>
                <a:latin typeface="Calibri" pitchFamily="34" charset="0"/>
                <a:cs typeface="Arial" pitchFamily="34" charset="0"/>
              </a:rPr>
              <a:t>COMUNIDAD VIRTUAL DE MATEMÁTICA CLAVEMAT</a:t>
            </a:r>
            <a:endParaRPr kumimoji="0" lang="es-EC" altLang="es-EC"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5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71839" y="2495374"/>
            <a:ext cx="804617" cy="835783"/>
          </a:xfrm>
          <a:prstGeom prst="rect">
            <a:avLst/>
          </a:prstGeom>
        </p:spPr>
      </p:pic>
      <p:pic>
        <p:nvPicPr>
          <p:cNvPr id="10" name="9 Imagen"/>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871839" y="3501008"/>
            <a:ext cx="667839" cy="667839"/>
          </a:xfrm>
          <a:prstGeom prst="rect">
            <a:avLst/>
          </a:prstGeom>
        </p:spPr>
      </p:pic>
    </p:spTree>
    <p:extLst>
      <p:ext uri="{BB962C8B-B14F-4D97-AF65-F5344CB8AC3E}">
        <p14:creationId xmlns:p14="http://schemas.microsoft.com/office/powerpoint/2010/main" val="8447772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4624"/>
            <a:ext cx="8229600" cy="1143000"/>
          </a:xfrm>
        </p:spPr>
        <p:txBody>
          <a:bodyPr>
            <a:noAutofit/>
          </a:bodyPr>
          <a:lstStyle/>
          <a:p>
            <a:r>
              <a:rPr lang="es-EC" sz="3800" b="1" dirty="0" smtClean="0">
                <a:solidFill>
                  <a:schemeClr val="accent5">
                    <a:lumMod val="50000"/>
                  </a:schemeClr>
                </a:solidFill>
              </a:rPr>
              <a:t>#cmat14</a:t>
            </a:r>
            <a:endParaRPr lang="es-EC" sz="3800" dirty="0">
              <a:solidFill>
                <a:schemeClr val="accent5">
                  <a:lumMod val="50000"/>
                </a:schemeClr>
              </a:solidFill>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1124744"/>
            <a:ext cx="8285805" cy="54844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06445831"/>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4624"/>
            <a:ext cx="8229600" cy="1143000"/>
          </a:xfrm>
        </p:spPr>
        <p:txBody>
          <a:bodyPr>
            <a:noAutofit/>
          </a:bodyPr>
          <a:lstStyle/>
          <a:p>
            <a:r>
              <a:rPr lang="es-EC" sz="3800" b="1" dirty="0" smtClean="0">
                <a:solidFill>
                  <a:schemeClr val="accent5">
                    <a:lumMod val="50000"/>
                  </a:schemeClr>
                </a:solidFill>
              </a:rPr>
              <a:t>#cmat14</a:t>
            </a:r>
            <a:endParaRPr lang="es-EC" sz="3800" dirty="0">
              <a:solidFill>
                <a:schemeClr val="accent5">
                  <a:lumMod val="50000"/>
                </a:schemeClr>
              </a:solidFill>
            </a:endParaRPr>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1520" y="1481708"/>
            <a:ext cx="8732968" cy="48276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72462765"/>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C" sz="3800" b="1" dirty="0" smtClean="0">
                <a:solidFill>
                  <a:schemeClr val="accent5">
                    <a:lumMod val="50000"/>
                  </a:schemeClr>
                </a:solidFill>
              </a:rPr>
              <a:t>Actividades </a:t>
            </a:r>
            <a:r>
              <a:rPr lang="es-EC" sz="3800" b="1" dirty="0" smtClean="0">
                <a:solidFill>
                  <a:schemeClr val="accent5">
                    <a:lumMod val="50000"/>
                  </a:schemeClr>
                </a:solidFill>
              </a:rPr>
              <a:t>para </a:t>
            </a:r>
            <a:r>
              <a:rPr lang="es-EC" sz="3800" b="1" dirty="0" smtClean="0">
                <a:solidFill>
                  <a:schemeClr val="accent5">
                    <a:lumMod val="50000"/>
                  </a:schemeClr>
                </a:solidFill>
              </a:rPr>
              <a:t>docentes</a:t>
            </a:r>
            <a:endParaRPr lang="es-EC" sz="3800" dirty="0">
              <a:solidFill>
                <a:schemeClr val="accent5">
                  <a:lumMod val="50000"/>
                </a:schemeClr>
              </a:solidFill>
            </a:endParaRPr>
          </a:p>
        </p:txBody>
      </p:sp>
      <p:sp>
        <p:nvSpPr>
          <p:cNvPr id="3" name="2 Marcador de contenido"/>
          <p:cNvSpPr>
            <a:spLocks noGrp="1"/>
          </p:cNvSpPr>
          <p:nvPr>
            <p:ph idx="1"/>
          </p:nvPr>
        </p:nvSpPr>
        <p:spPr>
          <a:xfrm>
            <a:off x="679097" y="1556792"/>
            <a:ext cx="7848872" cy="4104456"/>
          </a:xfrm>
        </p:spPr>
        <p:txBody>
          <a:bodyPr>
            <a:noAutofit/>
          </a:bodyPr>
          <a:lstStyle/>
          <a:p>
            <a:pPr marL="342900" lvl="1" indent="-342900">
              <a:lnSpc>
                <a:spcPct val="130000"/>
              </a:lnSpc>
              <a:spcBef>
                <a:spcPts val="0"/>
              </a:spcBef>
              <a:buNone/>
            </a:pPr>
            <a:endParaRPr lang="es-EC" sz="1800" dirty="0" smtClean="0"/>
          </a:p>
          <a:p>
            <a:pPr marL="342900" lvl="1" indent="-342900">
              <a:lnSpc>
                <a:spcPct val="130000"/>
              </a:lnSpc>
              <a:spcBef>
                <a:spcPts val="0"/>
              </a:spcBef>
              <a:buFont typeface="+mj-lt"/>
              <a:buAutoNum type="arabicPeriod"/>
            </a:pPr>
            <a:r>
              <a:rPr lang="es-EC" sz="1800" dirty="0" smtClean="0"/>
              <a:t>Docentes de la comunidad han creado </a:t>
            </a:r>
            <a:r>
              <a:rPr lang="es-EC" sz="1800" b="1" dirty="0" smtClean="0"/>
              <a:t>69</a:t>
            </a:r>
            <a:r>
              <a:rPr lang="es-EC" sz="1800" dirty="0" smtClean="0"/>
              <a:t> </a:t>
            </a:r>
            <a:r>
              <a:rPr lang="es-EC" sz="1800" b="1" dirty="0" smtClean="0"/>
              <a:t>GRUPOS DE TRABAJO</a:t>
            </a:r>
            <a:endParaRPr lang="es-EC" sz="1800" dirty="0" smtClean="0"/>
          </a:p>
          <a:p>
            <a:pPr marL="342900" lvl="1" indent="-342900">
              <a:lnSpc>
                <a:spcPct val="130000"/>
              </a:lnSpc>
              <a:spcBef>
                <a:spcPts val="0"/>
              </a:spcBef>
              <a:buAutoNum type="arabicPeriod"/>
            </a:pPr>
            <a:endParaRPr lang="es-EC" sz="1800" dirty="0" smtClean="0"/>
          </a:p>
          <a:p>
            <a:pPr marL="342900" lvl="1" indent="-342900">
              <a:lnSpc>
                <a:spcPct val="130000"/>
              </a:lnSpc>
              <a:spcBef>
                <a:spcPts val="0"/>
              </a:spcBef>
              <a:buAutoNum type="arabicPeriod"/>
            </a:pPr>
            <a:r>
              <a:rPr lang="es-EC" sz="1800" b="1" dirty="0" smtClean="0"/>
              <a:t>MOOCs</a:t>
            </a:r>
            <a:r>
              <a:rPr lang="es-EC" sz="1800" dirty="0" smtClean="0"/>
              <a:t>:   Se han realizado 3 </a:t>
            </a:r>
            <a:r>
              <a:rPr lang="es-EC" sz="1800" b="1" dirty="0" smtClean="0"/>
              <a:t>CURSOS EN LÍNEA PARA DOCENTES </a:t>
            </a:r>
            <a:r>
              <a:rPr lang="es-EC" sz="1800" dirty="0" smtClean="0"/>
              <a:t>(#cmat12, #cmat13 y #cmat14)  con la participación 840 profesoras y profesores. El último curso culmina en noviembre y se denomina </a:t>
            </a:r>
            <a:r>
              <a:rPr lang="es-EC" sz="1800" i="1" dirty="0" smtClean="0"/>
              <a:t>Errores y dificultades en el aprendizaje de la matemática</a:t>
            </a:r>
            <a:r>
              <a:rPr lang="es-EC" sz="1800" i="1" dirty="0" smtClean="0"/>
              <a:t>.</a:t>
            </a:r>
          </a:p>
          <a:p>
            <a:pPr marL="342900" lvl="1" indent="-342900">
              <a:lnSpc>
                <a:spcPct val="130000"/>
              </a:lnSpc>
              <a:spcBef>
                <a:spcPts val="0"/>
              </a:spcBef>
              <a:buFont typeface="+mj-lt"/>
              <a:buAutoNum type="arabicPeriod"/>
            </a:pPr>
            <a:endParaRPr lang="es-EC" sz="1800" i="1" dirty="0" smtClean="0"/>
          </a:p>
          <a:p>
            <a:pPr marL="342900" lvl="1" indent="-342900">
              <a:lnSpc>
                <a:spcPct val="130000"/>
              </a:lnSpc>
              <a:spcBef>
                <a:spcPts val="0"/>
              </a:spcBef>
              <a:buFont typeface="+mj-lt"/>
              <a:buAutoNum type="arabicPeriod"/>
            </a:pPr>
            <a:r>
              <a:rPr lang="es-EC" sz="1800" dirty="0" smtClean="0"/>
              <a:t> </a:t>
            </a:r>
            <a:r>
              <a:rPr lang="es-EC" sz="1800" b="1" dirty="0" smtClean="0"/>
              <a:t>TALLERES</a:t>
            </a:r>
            <a:r>
              <a:rPr lang="es-EC" sz="1800" dirty="0" smtClean="0"/>
              <a:t> de acompañamiento </a:t>
            </a:r>
            <a:r>
              <a:rPr lang="es-EC" sz="1800" b="1" dirty="0" smtClean="0"/>
              <a:t>presencial</a:t>
            </a:r>
          </a:p>
          <a:p>
            <a:pPr marL="342900" lvl="1" indent="-342900">
              <a:lnSpc>
                <a:spcPct val="130000"/>
              </a:lnSpc>
              <a:spcBef>
                <a:spcPts val="0"/>
              </a:spcBef>
              <a:buFont typeface="+mj-lt"/>
              <a:buAutoNum type="arabicPeriod"/>
            </a:pPr>
            <a:endParaRPr lang="es-EC" sz="1800" dirty="0" smtClean="0"/>
          </a:p>
          <a:p>
            <a:pPr marL="342900" lvl="1" indent="-342900">
              <a:lnSpc>
                <a:spcPct val="130000"/>
              </a:lnSpc>
              <a:spcBef>
                <a:spcPts val="0"/>
              </a:spcBef>
              <a:buFont typeface="+mj-lt"/>
              <a:buAutoNum type="arabicPeriod"/>
            </a:pPr>
            <a:r>
              <a:rPr lang="es-EC" sz="1800" dirty="0" smtClean="0"/>
              <a:t> </a:t>
            </a:r>
            <a:r>
              <a:rPr lang="es-EC" sz="1800" b="1" dirty="0" smtClean="0"/>
              <a:t>BOLETIN</a:t>
            </a:r>
            <a:r>
              <a:rPr lang="es-EC" sz="1800" dirty="0" smtClean="0"/>
              <a:t> trimestral </a:t>
            </a:r>
            <a:endParaRPr lang="es-EC" sz="1800" b="1" dirty="0" smtClean="0"/>
          </a:p>
          <a:p>
            <a:pPr marL="266700" lvl="1" indent="-266700">
              <a:lnSpc>
                <a:spcPct val="150000"/>
              </a:lnSpc>
              <a:spcBef>
                <a:spcPts val="0"/>
              </a:spcBef>
              <a:buNone/>
              <a:tabLst>
                <a:tab pos="361950" algn="l"/>
              </a:tabLst>
            </a:pPr>
            <a:endParaRPr lang="es-EC" sz="1600" dirty="0" smtClean="0">
              <a:solidFill>
                <a:schemeClr val="tx1">
                  <a:lumMod val="50000"/>
                  <a:lumOff val="50000"/>
                </a:schemeClr>
              </a:solidFill>
            </a:endParaRPr>
          </a:p>
        </p:txBody>
      </p:sp>
    </p:spTree>
    <p:extLst>
      <p:ext uri="{BB962C8B-B14F-4D97-AF65-F5344CB8AC3E}">
        <p14:creationId xmlns:p14="http://schemas.microsoft.com/office/powerpoint/2010/main" val="1085501278"/>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74848" y="2420888"/>
            <a:ext cx="8229600" cy="1440160"/>
          </a:xfrm>
        </p:spPr>
        <p:txBody>
          <a:bodyPr>
            <a:noAutofit/>
          </a:bodyPr>
          <a:lstStyle/>
          <a:p>
            <a:pPr>
              <a:lnSpc>
                <a:spcPct val="130000"/>
              </a:lnSpc>
            </a:pPr>
            <a:r>
              <a:rPr lang="es-EC" sz="3600" dirty="0" smtClean="0">
                <a:solidFill>
                  <a:schemeClr val="accent5">
                    <a:lumMod val="50000"/>
                  </a:schemeClr>
                </a:solidFill>
              </a:rPr>
              <a:t>Dificultades y Estrategias</a:t>
            </a:r>
            <a:endParaRPr lang="es-EC" sz="3600" dirty="0">
              <a:solidFill>
                <a:schemeClr val="accent5">
                  <a:lumMod val="50000"/>
                </a:schemeClr>
              </a:solidFill>
            </a:endParaRPr>
          </a:p>
        </p:txBody>
      </p:sp>
      <p:pic>
        <p:nvPicPr>
          <p:cNvPr id="4" name="3 Imagen"/>
          <p:cNvPicPr>
            <a:picLocks noChangeAspect="1"/>
          </p:cNvPicPr>
          <p:nvPr/>
        </p:nvPicPr>
        <p:blipFill rotWithShape="1">
          <a:blip r:embed="rId3" cstate="print">
            <a:extLst>
              <a:ext uri="{BEBA8EAE-BF5A-486C-A8C5-ECC9F3942E4B}">
                <a14:imgProps xmlns:a14="http://schemas.microsoft.com/office/drawing/2010/main">
                  <a14:imgLayer r:embed="rId4">
                    <a14:imgEffect>
                      <a14:artisticCrisscrossEtching/>
                    </a14:imgEffect>
                  </a14:imgLayer>
                </a14:imgProps>
              </a:ext>
              <a:ext uri="{28A0092B-C50C-407E-A947-70E740481C1C}">
                <a14:useLocalDpi xmlns:a14="http://schemas.microsoft.com/office/drawing/2010/main" val="0"/>
              </a:ext>
            </a:extLst>
          </a:blip>
          <a:srcRect l="3092" t="2248" r="7247" b="71688"/>
          <a:stretch/>
        </p:blipFill>
        <p:spPr>
          <a:xfrm>
            <a:off x="0" y="5444836"/>
            <a:ext cx="9144000" cy="1413164"/>
          </a:xfrm>
          <a:prstGeom prst="rect">
            <a:avLst/>
          </a:prstGeom>
        </p:spPr>
      </p:pic>
    </p:spTree>
    <p:extLst>
      <p:ext uri="{BB962C8B-B14F-4D97-AF65-F5344CB8AC3E}">
        <p14:creationId xmlns:p14="http://schemas.microsoft.com/office/powerpoint/2010/main" val="38521952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C" sz="3800" b="1" dirty="0" smtClean="0">
                <a:solidFill>
                  <a:schemeClr val="accent5">
                    <a:lumMod val="50000"/>
                  </a:schemeClr>
                </a:solidFill>
              </a:rPr>
              <a:t>Dificultades y Estrategias I</a:t>
            </a:r>
            <a:endParaRPr lang="es-EC" sz="3800" dirty="0">
              <a:solidFill>
                <a:schemeClr val="accent5">
                  <a:lumMod val="50000"/>
                </a:schemeClr>
              </a:solidFill>
            </a:endParaRPr>
          </a:p>
        </p:txBody>
      </p:sp>
      <p:sp>
        <p:nvSpPr>
          <p:cNvPr id="3" name="2 Marcador de contenido"/>
          <p:cNvSpPr>
            <a:spLocks noGrp="1"/>
          </p:cNvSpPr>
          <p:nvPr>
            <p:ph idx="1"/>
          </p:nvPr>
        </p:nvSpPr>
        <p:spPr>
          <a:xfrm>
            <a:off x="457200" y="1744216"/>
            <a:ext cx="8229600" cy="3989040"/>
          </a:xfrm>
        </p:spPr>
        <p:txBody>
          <a:bodyPr/>
          <a:lstStyle/>
          <a:p>
            <a:r>
              <a:rPr lang="es-EC" b="1" dirty="0" smtClean="0"/>
              <a:t>Dificultad</a:t>
            </a:r>
            <a:r>
              <a:rPr lang="es-EC" dirty="0" smtClean="0"/>
              <a:t>:</a:t>
            </a:r>
          </a:p>
          <a:p>
            <a:pPr lvl="1"/>
            <a:r>
              <a:rPr lang="es-EC" dirty="0" smtClean="0"/>
              <a:t>Acceso </a:t>
            </a:r>
            <a:r>
              <a:rPr lang="es-EC" dirty="0"/>
              <a:t>al </a:t>
            </a:r>
            <a:r>
              <a:rPr lang="es-EC" dirty="0" smtClean="0"/>
              <a:t>Internet</a:t>
            </a:r>
          </a:p>
          <a:p>
            <a:endParaRPr lang="es-EC" dirty="0"/>
          </a:p>
          <a:p>
            <a:r>
              <a:rPr lang="es-EC" b="1" dirty="0" smtClean="0"/>
              <a:t>Estrategia</a:t>
            </a:r>
            <a:r>
              <a:rPr lang="es-EC" dirty="0" smtClean="0"/>
              <a:t>: </a:t>
            </a:r>
          </a:p>
          <a:p>
            <a:pPr lvl="1"/>
            <a:r>
              <a:rPr lang="es-EC" dirty="0"/>
              <a:t>Cooperación con Bibliotecas, </a:t>
            </a:r>
            <a:r>
              <a:rPr lang="es-EC" dirty="0" err="1"/>
              <a:t>Infocentros</a:t>
            </a:r>
            <a:endParaRPr lang="es-EC" dirty="0" smtClean="0"/>
          </a:p>
          <a:p>
            <a:pPr lvl="1"/>
            <a:r>
              <a:rPr lang="es-EC" dirty="0" smtClean="0"/>
              <a:t>Envío </a:t>
            </a:r>
            <a:r>
              <a:rPr lang="es-EC" dirty="0"/>
              <a:t>del boletín impreso por correo a colegios sin </a:t>
            </a:r>
            <a:r>
              <a:rPr lang="es-EC" dirty="0" smtClean="0"/>
              <a:t>Internet</a:t>
            </a:r>
            <a:endParaRPr lang="es-EC" dirty="0"/>
          </a:p>
          <a:p>
            <a:endParaRPr lang="es-EC" dirty="0"/>
          </a:p>
        </p:txBody>
      </p:sp>
    </p:spTree>
    <p:extLst>
      <p:ext uri="{BB962C8B-B14F-4D97-AF65-F5344CB8AC3E}">
        <p14:creationId xmlns:p14="http://schemas.microsoft.com/office/powerpoint/2010/main" val="21334003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C" sz="3800" b="1" dirty="0" smtClean="0">
                <a:solidFill>
                  <a:schemeClr val="accent5">
                    <a:lumMod val="50000"/>
                  </a:schemeClr>
                </a:solidFill>
              </a:rPr>
              <a:t>Dificultades y Estrategias II</a:t>
            </a:r>
            <a:endParaRPr lang="es-EC" sz="3800" dirty="0">
              <a:solidFill>
                <a:schemeClr val="accent5">
                  <a:lumMod val="50000"/>
                </a:schemeClr>
              </a:solidFill>
            </a:endParaRPr>
          </a:p>
        </p:txBody>
      </p:sp>
      <p:sp>
        <p:nvSpPr>
          <p:cNvPr id="3" name="2 Marcador de contenido"/>
          <p:cNvSpPr>
            <a:spLocks noGrp="1"/>
          </p:cNvSpPr>
          <p:nvPr>
            <p:ph idx="1"/>
          </p:nvPr>
        </p:nvSpPr>
        <p:spPr>
          <a:xfrm>
            <a:off x="457200" y="1960240"/>
            <a:ext cx="8229600" cy="2980928"/>
          </a:xfrm>
        </p:spPr>
        <p:txBody>
          <a:bodyPr/>
          <a:lstStyle/>
          <a:p>
            <a:r>
              <a:rPr lang="es-EC" b="1" dirty="0" smtClean="0"/>
              <a:t>Dificultad</a:t>
            </a:r>
            <a:r>
              <a:rPr lang="es-EC" dirty="0" smtClean="0"/>
              <a:t>:</a:t>
            </a:r>
          </a:p>
          <a:p>
            <a:pPr lvl="1"/>
            <a:r>
              <a:rPr lang="es-EC" dirty="0" smtClean="0"/>
              <a:t>Destrezas </a:t>
            </a:r>
            <a:r>
              <a:rPr lang="es-EC" dirty="0"/>
              <a:t>para el manejo de la tecnología</a:t>
            </a:r>
            <a:endParaRPr lang="es-EC" dirty="0" smtClean="0"/>
          </a:p>
          <a:p>
            <a:endParaRPr lang="es-EC" dirty="0"/>
          </a:p>
          <a:p>
            <a:r>
              <a:rPr lang="es-EC" b="1" dirty="0" smtClean="0"/>
              <a:t>Estrategia</a:t>
            </a:r>
            <a:r>
              <a:rPr lang="es-EC" dirty="0" smtClean="0"/>
              <a:t>: </a:t>
            </a:r>
          </a:p>
          <a:p>
            <a:pPr lvl="1"/>
            <a:r>
              <a:rPr lang="es-EC" dirty="0"/>
              <a:t>Vídeos para el manejo de la plataforma</a:t>
            </a:r>
          </a:p>
          <a:p>
            <a:endParaRPr lang="es-EC" dirty="0"/>
          </a:p>
        </p:txBody>
      </p:sp>
    </p:spTree>
    <p:extLst>
      <p:ext uri="{BB962C8B-B14F-4D97-AF65-F5344CB8AC3E}">
        <p14:creationId xmlns:p14="http://schemas.microsoft.com/office/powerpoint/2010/main" val="14703030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C" sz="3800" b="1" dirty="0" smtClean="0">
                <a:solidFill>
                  <a:schemeClr val="accent5">
                    <a:lumMod val="50000"/>
                  </a:schemeClr>
                </a:solidFill>
              </a:rPr>
              <a:t>Dificultades y Estrategias III</a:t>
            </a:r>
            <a:endParaRPr lang="es-EC" sz="3800" dirty="0">
              <a:solidFill>
                <a:schemeClr val="accent5">
                  <a:lumMod val="50000"/>
                </a:schemeClr>
              </a:solidFill>
            </a:endParaRPr>
          </a:p>
        </p:txBody>
      </p:sp>
      <p:sp>
        <p:nvSpPr>
          <p:cNvPr id="3" name="2 Marcador de contenido"/>
          <p:cNvSpPr>
            <a:spLocks noGrp="1"/>
          </p:cNvSpPr>
          <p:nvPr>
            <p:ph idx="1"/>
          </p:nvPr>
        </p:nvSpPr>
        <p:spPr/>
        <p:txBody>
          <a:bodyPr/>
          <a:lstStyle/>
          <a:p>
            <a:r>
              <a:rPr lang="es-EC" b="1" dirty="0" smtClean="0"/>
              <a:t>Dificultad</a:t>
            </a:r>
            <a:r>
              <a:rPr lang="es-EC" dirty="0" smtClean="0"/>
              <a:t>:</a:t>
            </a:r>
          </a:p>
          <a:p>
            <a:pPr lvl="1"/>
            <a:r>
              <a:rPr lang="es-EC" dirty="0" smtClean="0"/>
              <a:t>Las y los docentes piden que su participación sea reconocida por los organismos </a:t>
            </a:r>
            <a:r>
              <a:rPr lang="es-EC" dirty="0"/>
              <a:t>de educación </a:t>
            </a:r>
            <a:r>
              <a:rPr lang="es-EC" dirty="0" smtClean="0"/>
              <a:t>gubernamentales</a:t>
            </a:r>
          </a:p>
          <a:p>
            <a:endParaRPr lang="es-EC" dirty="0"/>
          </a:p>
          <a:p>
            <a:r>
              <a:rPr lang="es-EC" b="1" dirty="0" smtClean="0"/>
              <a:t>Estrategia</a:t>
            </a:r>
            <a:r>
              <a:rPr lang="es-EC" dirty="0" smtClean="0"/>
              <a:t>: </a:t>
            </a:r>
          </a:p>
          <a:p>
            <a:pPr lvl="1"/>
            <a:r>
              <a:rPr lang="es-EC" dirty="0"/>
              <a:t>Cooperación </a:t>
            </a:r>
            <a:r>
              <a:rPr lang="es-EC" dirty="0" smtClean="0"/>
              <a:t>CLAVEMAT -organizaciones gubernamentales</a:t>
            </a:r>
            <a:endParaRPr lang="es-EC" dirty="0"/>
          </a:p>
          <a:p>
            <a:endParaRPr lang="es-EC" dirty="0"/>
          </a:p>
        </p:txBody>
      </p:sp>
    </p:spTree>
    <p:extLst>
      <p:ext uri="{BB962C8B-B14F-4D97-AF65-F5344CB8AC3E}">
        <p14:creationId xmlns:p14="http://schemas.microsoft.com/office/powerpoint/2010/main" val="8698695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C" sz="3800" b="1" dirty="0" smtClean="0">
                <a:solidFill>
                  <a:schemeClr val="accent5">
                    <a:lumMod val="50000"/>
                  </a:schemeClr>
                </a:solidFill>
              </a:rPr>
              <a:t>Dificultades y Estrategias IV</a:t>
            </a:r>
            <a:endParaRPr lang="es-EC" sz="3800" dirty="0">
              <a:solidFill>
                <a:schemeClr val="accent5">
                  <a:lumMod val="50000"/>
                </a:schemeClr>
              </a:solidFill>
            </a:endParaRPr>
          </a:p>
        </p:txBody>
      </p:sp>
      <p:sp>
        <p:nvSpPr>
          <p:cNvPr id="3" name="2 Marcador de contenido"/>
          <p:cNvSpPr>
            <a:spLocks noGrp="1"/>
          </p:cNvSpPr>
          <p:nvPr>
            <p:ph idx="1"/>
          </p:nvPr>
        </p:nvSpPr>
        <p:spPr>
          <a:xfrm>
            <a:off x="457200" y="1960240"/>
            <a:ext cx="8229600" cy="3268960"/>
          </a:xfrm>
        </p:spPr>
        <p:txBody>
          <a:bodyPr/>
          <a:lstStyle/>
          <a:p>
            <a:r>
              <a:rPr lang="es-EC" b="1" dirty="0" smtClean="0"/>
              <a:t>Dificultad</a:t>
            </a:r>
            <a:r>
              <a:rPr lang="es-EC" dirty="0" smtClean="0"/>
              <a:t>:</a:t>
            </a:r>
          </a:p>
          <a:p>
            <a:pPr lvl="1"/>
            <a:r>
              <a:rPr lang="es-EC" dirty="0"/>
              <a:t>MOOCS:  No todos los participantes completan el curso</a:t>
            </a:r>
            <a:endParaRPr lang="es-EC" dirty="0" smtClean="0"/>
          </a:p>
          <a:p>
            <a:endParaRPr lang="es-EC" dirty="0"/>
          </a:p>
          <a:p>
            <a:r>
              <a:rPr lang="es-EC" b="1" dirty="0" smtClean="0"/>
              <a:t>Estrategia</a:t>
            </a:r>
            <a:r>
              <a:rPr lang="es-EC" dirty="0" smtClean="0"/>
              <a:t>: </a:t>
            </a:r>
          </a:p>
          <a:p>
            <a:pPr lvl="1"/>
            <a:r>
              <a:rPr lang="es-EC" dirty="0"/>
              <a:t>Talleres de </a:t>
            </a:r>
            <a:r>
              <a:rPr lang="es-EC" dirty="0" smtClean="0"/>
              <a:t>acompañamiento presencial</a:t>
            </a:r>
          </a:p>
        </p:txBody>
      </p:sp>
    </p:spTree>
    <p:extLst>
      <p:ext uri="{BB962C8B-B14F-4D97-AF65-F5344CB8AC3E}">
        <p14:creationId xmlns:p14="http://schemas.microsoft.com/office/powerpoint/2010/main" val="763916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2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51612" y="83548"/>
            <a:ext cx="2858616" cy="1905744"/>
          </a:xfrm>
          <a:prstGeom prst="rect">
            <a:avLst/>
          </a:prstGeom>
        </p:spPr>
      </p:pic>
      <p:pic>
        <p:nvPicPr>
          <p:cNvPr id="17" name="4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42184" y="48904"/>
            <a:ext cx="2324861" cy="1549908"/>
          </a:xfrm>
          <a:prstGeom prst="rect">
            <a:avLst/>
          </a:prstGeom>
        </p:spPr>
      </p:pic>
      <p:pic>
        <p:nvPicPr>
          <p:cNvPr id="18" name="8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3772" y="524092"/>
            <a:ext cx="3598917" cy="2699188"/>
          </a:xfrm>
          <a:prstGeom prst="rect">
            <a:avLst/>
          </a:prstGeom>
        </p:spPr>
      </p:pic>
      <p:pic>
        <p:nvPicPr>
          <p:cNvPr id="19" name="9 Imagen"/>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648006" y="1756444"/>
            <a:ext cx="2254445" cy="1502964"/>
          </a:xfrm>
          <a:prstGeom prst="rect">
            <a:avLst/>
          </a:prstGeom>
        </p:spPr>
      </p:pic>
      <p:pic>
        <p:nvPicPr>
          <p:cNvPr id="20" name="3 Imagen"/>
          <p:cNvPicPr>
            <a:picLocks noChangeAspect="1"/>
          </p:cNvPicPr>
          <p:nvPr/>
        </p:nvPicPr>
        <p:blipFill rotWithShape="1">
          <a:blip r:embed="rId7" cstate="print">
            <a:extLst>
              <a:ext uri="{28A0092B-C50C-407E-A947-70E740481C1C}">
                <a14:useLocalDpi xmlns:a14="http://schemas.microsoft.com/office/drawing/2010/main" val="0"/>
              </a:ext>
            </a:extLst>
          </a:blip>
          <a:srcRect t="21173" r="10172"/>
          <a:stretch/>
        </p:blipFill>
        <p:spPr>
          <a:xfrm>
            <a:off x="4317913" y="1633456"/>
            <a:ext cx="2779282" cy="1625952"/>
          </a:xfrm>
          <a:prstGeom prst="rect">
            <a:avLst/>
          </a:prstGeom>
        </p:spPr>
      </p:pic>
      <p:pic>
        <p:nvPicPr>
          <p:cNvPr id="21" name="10 Imagen"/>
          <p:cNvPicPr>
            <a:picLocks noChangeAspect="1"/>
          </p:cNvPicPr>
          <p:nvPr/>
        </p:nvPicPr>
        <p:blipFill rotWithShape="1">
          <a:blip r:embed="rId8" cstate="print">
            <a:extLst>
              <a:ext uri="{28A0092B-C50C-407E-A947-70E740481C1C}">
                <a14:useLocalDpi xmlns:a14="http://schemas.microsoft.com/office/drawing/2010/main" val="0"/>
              </a:ext>
            </a:extLst>
          </a:blip>
          <a:srcRect t="23232"/>
          <a:stretch/>
        </p:blipFill>
        <p:spPr>
          <a:xfrm>
            <a:off x="233772" y="4016604"/>
            <a:ext cx="4208627" cy="2423160"/>
          </a:xfrm>
          <a:prstGeom prst="rect">
            <a:avLst/>
          </a:prstGeom>
        </p:spPr>
      </p:pic>
      <p:pic>
        <p:nvPicPr>
          <p:cNvPr id="22" name="11 Imagen"/>
          <p:cNvPicPr>
            <a:picLocks noChangeAspect="1"/>
          </p:cNvPicPr>
          <p:nvPr/>
        </p:nvPicPr>
        <p:blipFill rotWithShape="1">
          <a:blip r:embed="rId9" cstate="print">
            <a:extLst>
              <a:ext uri="{28A0092B-C50C-407E-A947-70E740481C1C}">
                <a14:useLocalDpi xmlns:a14="http://schemas.microsoft.com/office/drawing/2010/main" val="0"/>
              </a:ext>
            </a:extLst>
          </a:blip>
          <a:srcRect t="22745"/>
          <a:stretch/>
        </p:blipFill>
        <p:spPr>
          <a:xfrm>
            <a:off x="4297640" y="4016604"/>
            <a:ext cx="4224754" cy="2447870"/>
          </a:xfrm>
          <a:prstGeom prst="rect">
            <a:avLst/>
          </a:prstGeom>
        </p:spPr>
      </p:pic>
      <p:sp>
        <p:nvSpPr>
          <p:cNvPr id="23" name="12 CuadroTexto"/>
          <p:cNvSpPr txBox="1"/>
          <p:nvPr/>
        </p:nvSpPr>
        <p:spPr>
          <a:xfrm>
            <a:off x="233772" y="3259408"/>
            <a:ext cx="3598917" cy="365798"/>
          </a:xfrm>
          <a:prstGeom prst="rect">
            <a:avLst/>
          </a:prstGeom>
          <a:solidFill>
            <a:schemeClr val="bg2">
              <a:lumMod val="90000"/>
            </a:schemeClr>
          </a:solidFill>
          <a:ln>
            <a:noFill/>
          </a:ln>
        </p:spPr>
        <p:txBody>
          <a:bodyPr wrap="square" rtlCol="0">
            <a:spAutoFit/>
          </a:bodyPr>
          <a:ls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s-EC" dirty="0" smtClean="0"/>
              <a:t>Docentes de Bayamo</a:t>
            </a:r>
            <a:endParaRPr lang="es-EC" dirty="0"/>
          </a:p>
        </p:txBody>
      </p:sp>
      <p:sp>
        <p:nvSpPr>
          <p:cNvPr id="24" name="13 CuadroTexto"/>
          <p:cNvSpPr txBox="1"/>
          <p:nvPr/>
        </p:nvSpPr>
        <p:spPr>
          <a:xfrm>
            <a:off x="4317913" y="3223280"/>
            <a:ext cx="4592315" cy="369332"/>
          </a:xfrm>
          <a:prstGeom prst="rect">
            <a:avLst/>
          </a:prstGeom>
          <a:solidFill>
            <a:schemeClr val="bg2">
              <a:lumMod val="90000"/>
            </a:schemeClr>
          </a:solidFill>
          <a:ln>
            <a:noFill/>
          </a:ln>
        </p:spPr>
        <p:txBody>
          <a:bodyPr wrap="square" rtlCol="0">
            <a:spAutoFit/>
          </a:bodyPr>
          <a:ls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s-EC" dirty="0" smtClean="0"/>
              <a:t>Docentes de El Chota e Ibarra</a:t>
            </a:r>
            <a:endParaRPr lang="es-EC" dirty="0"/>
          </a:p>
        </p:txBody>
      </p:sp>
      <p:sp>
        <p:nvSpPr>
          <p:cNvPr id="25" name="14 CuadroTexto"/>
          <p:cNvSpPr txBox="1"/>
          <p:nvPr/>
        </p:nvSpPr>
        <p:spPr>
          <a:xfrm>
            <a:off x="233772" y="6439764"/>
            <a:ext cx="8288622" cy="369332"/>
          </a:xfrm>
          <a:prstGeom prst="rect">
            <a:avLst/>
          </a:prstGeom>
          <a:solidFill>
            <a:schemeClr val="bg2">
              <a:lumMod val="90000"/>
            </a:schemeClr>
          </a:solidFill>
          <a:ln>
            <a:noFill/>
          </a:ln>
        </p:spPr>
        <p:txBody>
          <a:bodyPr wrap="square" rtlCol="0">
            <a:spAutoFit/>
          </a:bodyPr>
          <a:ls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s-EC" dirty="0" smtClean="0"/>
              <a:t>Docentes de Soacha</a:t>
            </a:r>
            <a:endParaRPr lang="es-EC" dirty="0"/>
          </a:p>
        </p:txBody>
      </p:sp>
    </p:spTree>
    <p:extLst>
      <p:ext uri="{BB962C8B-B14F-4D97-AF65-F5344CB8AC3E}">
        <p14:creationId xmlns:p14="http://schemas.microsoft.com/office/powerpoint/2010/main" val="12637415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2564904"/>
            <a:ext cx="8229600" cy="1143000"/>
          </a:xfrm>
        </p:spPr>
        <p:txBody>
          <a:bodyPr/>
          <a:lstStyle/>
          <a:p>
            <a:r>
              <a:rPr lang="es-EC" dirty="0" smtClean="0">
                <a:solidFill>
                  <a:schemeClr val="accent5">
                    <a:lumMod val="50000"/>
                  </a:schemeClr>
                </a:solidFill>
              </a:rPr>
              <a:t>¿QUÉ ES CLAVEMAT?</a:t>
            </a:r>
            <a:endParaRPr lang="es-EC" dirty="0">
              <a:solidFill>
                <a:schemeClr val="accent5">
                  <a:lumMod val="50000"/>
                </a:schemeClr>
              </a:solidFill>
            </a:endParaRPr>
          </a:p>
        </p:txBody>
      </p:sp>
      <p:pic>
        <p:nvPicPr>
          <p:cNvPr id="4" name="3 Imagen"/>
          <p:cNvPicPr>
            <a:picLocks noChangeAspect="1"/>
          </p:cNvPicPr>
          <p:nvPr/>
        </p:nvPicPr>
        <p:blipFill rotWithShape="1">
          <a:blip r:embed="rId2" cstate="print">
            <a:extLst>
              <a:ext uri="{BEBA8EAE-BF5A-486C-A8C5-ECC9F3942E4B}">
                <a14:imgProps xmlns:a14="http://schemas.microsoft.com/office/drawing/2010/main">
                  <a14:imgLayer r:embed="rId3">
                    <a14:imgEffect>
                      <a14:artisticCrisscrossEtching/>
                    </a14:imgEffect>
                  </a14:imgLayer>
                </a14:imgProps>
              </a:ext>
              <a:ext uri="{28A0092B-C50C-407E-A947-70E740481C1C}">
                <a14:useLocalDpi xmlns:a14="http://schemas.microsoft.com/office/drawing/2010/main" val="0"/>
              </a:ext>
            </a:extLst>
          </a:blip>
          <a:srcRect l="3092" t="2248" r="7247" b="71688"/>
          <a:stretch/>
        </p:blipFill>
        <p:spPr>
          <a:xfrm>
            <a:off x="31533" y="5444836"/>
            <a:ext cx="9144000" cy="1413164"/>
          </a:xfrm>
          <a:prstGeom prst="rect">
            <a:avLst/>
          </a:prstGeom>
        </p:spPr>
      </p:pic>
    </p:spTree>
    <p:extLst>
      <p:ext uri="{BB962C8B-B14F-4D97-AF65-F5344CB8AC3E}">
        <p14:creationId xmlns:p14="http://schemas.microsoft.com/office/powerpoint/2010/main" val="23805146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solidFill>
                  <a:schemeClr val="accent5">
                    <a:lumMod val="50000"/>
                  </a:schemeClr>
                </a:solidFill>
              </a:rPr>
              <a:t>CLAVEMAT es:</a:t>
            </a:r>
            <a:endParaRPr lang="es-EC" dirty="0">
              <a:solidFill>
                <a:schemeClr val="accent5">
                  <a:lumMod val="50000"/>
                </a:schemeClr>
              </a:solidFill>
            </a:endParaRPr>
          </a:p>
        </p:txBody>
      </p:sp>
      <p:sp>
        <p:nvSpPr>
          <p:cNvPr id="3" name="2 Marcador de contenido"/>
          <p:cNvSpPr>
            <a:spLocks noGrp="1"/>
          </p:cNvSpPr>
          <p:nvPr>
            <p:ph idx="1"/>
          </p:nvPr>
        </p:nvSpPr>
        <p:spPr>
          <a:xfrm>
            <a:off x="611560" y="1988840"/>
            <a:ext cx="7704856" cy="2880320"/>
          </a:xfrm>
        </p:spPr>
        <p:txBody>
          <a:bodyPr>
            <a:normAutofit fontScale="77500" lnSpcReduction="20000"/>
          </a:bodyPr>
          <a:lstStyle/>
          <a:p>
            <a:pPr marL="0" indent="0">
              <a:lnSpc>
                <a:spcPct val="150000"/>
              </a:lnSpc>
              <a:spcBef>
                <a:spcPts val="0"/>
              </a:spcBef>
              <a:buNone/>
            </a:pPr>
            <a:r>
              <a:rPr lang="es-EC" sz="2600" dirty="0" smtClean="0"/>
              <a:t>Un proyecto de desarrollo educativo que beneficia a sectores vulnerables de Ecuador, Chile, Colombia y </a:t>
            </a:r>
            <a:r>
              <a:rPr lang="es-EC" sz="2600" dirty="0" smtClean="0"/>
              <a:t>Cuba, </a:t>
            </a:r>
            <a:r>
              <a:rPr lang="es-EC" sz="2600" dirty="0" smtClean="0"/>
              <a:t>cuyo </a:t>
            </a:r>
            <a:r>
              <a:rPr lang="es-EC" sz="2600" b="1" dirty="0" smtClean="0"/>
              <a:t>objetivo central </a:t>
            </a:r>
            <a:r>
              <a:rPr lang="es-EC" sz="2600" dirty="0" smtClean="0"/>
              <a:t>es facilitar </a:t>
            </a:r>
            <a:r>
              <a:rPr lang="es-EC" sz="2600" dirty="0"/>
              <a:t>el acceso de las y los estudiantes de los últimos años de </a:t>
            </a:r>
            <a:r>
              <a:rPr lang="es-EC" sz="2600" dirty="0" smtClean="0"/>
              <a:t>Secundaria </a:t>
            </a:r>
            <a:r>
              <a:rPr lang="es-EC" sz="2600" dirty="0"/>
              <a:t>a las carreras universitarias </a:t>
            </a:r>
            <a:r>
              <a:rPr lang="es-EC" sz="2600" dirty="0" smtClean="0"/>
              <a:t>con un alto componente de matemática, </a:t>
            </a:r>
            <a:r>
              <a:rPr lang="es-EC" sz="2600" dirty="0"/>
              <a:t>y apoyar en sus procesos de aprendizaje para la culminación exitosa de sus estudios superiores.</a:t>
            </a:r>
          </a:p>
          <a:p>
            <a:pPr marL="0" indent="0">
              <a:buNone/>
            </a:pPr>
            <a:endParaRPr lang="es-EC" dirty="0"/>
          </a:p>
          <a:p>
            <a:pPr marL="0" indent="0">
              <a:buNone/>
            </a:pPr>
            <a:endParaRPr lang="es-EC" dirty="0"/>
          </a:p>
        </p:txBody>
      </p:sp>
    </p:spTree>
    <p:extLst>
      <p:ext uri="{BB962C8B-B14F-4D97-AF65-F5344CB8AC3E}">
        <p14:creationId xmlns:p14="http://schemas.microsoft.com/office/powerpoint/2010/main" val="12709198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C" dirty="0" smtClean="0">
                <a:solidFill>
                  <a:schemeClr val="accent5">
                    <a:lumMod val="50000"/>
                  </a:schemeClr>
                </a:solidFill>
              </a:rPr>
              <a:t>Socios de CLAVEMAT:</a:t>
            </a:r>
            <a:endParaRPr lang="es-EC" dirty="0">
              <a:solidFill>
                <a:schemeClr val="accent5">
                  <a:lumMod val="50000"/>
                </a:schemeClr>
              </a:solidFill>
            </a:endParaRPr>
          </a:p>
        </p:txBody>
      </p:sp>
      <p:sp>
        <p:nvSpPr>
          <p:cNvPr id="3" name="2 Marcador de contenido"/>
          <p:cNvSpPr>
            <a:spLocks noGrp="1"/>
          </p:cNvSpPr>
          <p:nvPr>
            <p:ph idx="1"/>
          </p:nvPr>
        </p:nvSpPr>
        <p:spPr>
          <a:xfrm>
            <a:off x="679097" y="1556792"/>
            <a:ext cx="7848872" cy="3888044"/>
          </a:xfrm>
        </p:spPr>
        <p:txBody>
          <a:bodyPr>
            <a:normAutofit fontScale="92500" lnSpcReduction="10000"/>
          </a:bodyPr>
          <a:lstStyle/>
          <a:p>
            <a:pPr lvl="1">
              <a:lnSpc>
                <a:spcPct val="130000"/>
              </a:lnSpc>
              <a:buFont typeface="Wingdings" panose="05000000000000000000" pitchFamily="2" charset="2"/>
              <a:buChar char="Ø"/>
            </a:pPr>
            <a:r>
              <a:rPr lang="es-EC" sz="2000" dirty="0" smtClean="0"/>
              <a:t>Universidad </a:t>
            </a:r>
            <a:r>
              <a:rPr lang="es-EC" sz="2000" dirty="0"/>
              <a:t>Técnica de Berlín (Alemania)</a:t>
            </a:r>
          </a:p>
          <a:p>
            <a:pPr lvl="1">
              <a:lnSpc>
                <a:spcPct val="130000"/>
              </a:lnSpc>
              <a:buFont typeface="Wingdings" panose="05000000000000000000" pitchFamily="2" charset="2"/>
              <a:buChar char="Ø"/>
            </a:pPr>
            <a:r>
              <a:rPr lang="es-EC" sz="2000" dirty="0" smtClean="0"/>
              <a:t>Escuela </a:t>
            </a:r>
            <a:r>
              <a:rPr lang="es-EC" sz="2000" dirty="0"/>
              <a:t>Politécnica Nacional (Ecuador)</a:t>
            </a:r>
          </a:p>
          <a:p>
            <a:pPr lvl="1">
              <a:lnSpc>
                <a:spcPct val="130000"/>
              </a:lnSpc>
              <a:buFont typeface="Wingdings" panose="05000000000000000000" pitchFamily="2" charset="2"/>
              <a:buChar char="Ø"/>
            </a:pPr>
            <a:r>
              <a:rPr lang="es-EC" sz="2000" dirty="0" smtClean="0"/>
              <a:t>Universidad </a:t>
            </a:r>
            <a:r>
              <a:rPr lang="es-EC" sz="2000" dirty="0"/>
              <a:t>Católica de Temuco (Chile)</a:t>
            </a:r>
          </a:p>
          <a:p>
            <a:pPr lvl="1">
              <a:lnSpc>
                <a:spcPct val="130000"/>
              </a:lnSpc>
              <a:buFont typeface="Wingdings" panose="05000000000000000000" pitchFamily="2" charset="2"/>
              <a:buChar char="Ø"/>
            </a:pPr>
            <a:r>
              <a:rPr lang="es-EC" sz="2000" dirty="0" smtClean="0"/>
              <a:t>Universidad </a:t>
            </a:r>
            <a:r>
              <a:rPr lang="es-EC" sz="2000" dirty="0"/>
              <a:t>Nacional de Colombia (Colombia)</a:t>
            </a:r>
          </a:p>
          <a:p>
            <a:pPr lvl="1">
              <a:lnSpc>
                <a:spcPct val="130000"/>
              </a:lnSpc>
              <a:buFont typeface="Wingdings" panose="05000000000000000000" pitchFamily="2" charset="2"/>
              <a:buChar char="Ø"/>
            </a:pPr>
            <a:r>
              <a:rPr lang="es-EC" sz="2000" dirty="0" smtClean="0"/>
              <a:t>Universidad </a:t>
            </a:r>
            <a:r>
              <a:rPr lang="es-EC" sz="2000" dirty="0"/>
              <a:t>del Cauca (Colombia)</a:t>
            </a:r>
          </a:p>
          <a:p>
            <a:pPr lvl="1">
              <a:lnSpc>
                <a:spcPct val="130000"/>
              </a:lnSpc>
              <a:buFont typeface="Wingdings" panose="05000000000000000000" pitchFamily="2" charset="2"/>
              <a:buChar char="Ø"/>
            </a:pPr>
            <a:r>
              <a:rPr lang="es-EC" sz="2000" dirty="0" smtClean="0"/>
              <a:t>Universidad </a:t>
            </a:r>
            <a:r>
              <a:rPr lang="es-EC" sz="2000" dirty="0"/>
              <a:t>de Granma (Cuba)</a:t>
            </a:r>
          </a:p>
          <a:p>
            <a:pPr lvl="1">
              <a:lnSpc>
                <a:spcPct val="130000"/>
              </a:lnSpc>
              <a:buFont typeface="Wingdings" panose="05000000000000000000" pitchFamily="2" charset="2"/>
              <a:buChar char="Ø"/>
            </a:pPr>
            <a:r>
              <a:rPr lang="es-EC" sz="2000" dirty="0" smtClean="0"/>
              <a:t>Universidad </a:t>
            </a:r>
            <a:r>
              <a:rPr lang="es-EC" sz="2000" dirty="0"/>
              <a:t>Técnica de Delft (Holanda</a:t>
            </a:r>
            <a:r>
              <a:rPr lang="es-EC" sz="2000" dirty="0" smtClean="0"/>
              <a:t>)</a:t>
            </a:r>
          </a:p>
          <a:p>
            <a:pPr lvl="1">
              <a:lnSpc>
                <a:spcPct val="130000"/>
              </a:lnSpc>
              <a:buFont typeface="Wingdings" panose="05000000000000000000" pitchFamily="2" charset="2"/>
              <a:buChar char="Ø"/>
            </a:pPr>
            <a:endParaRPr lang="es-EC" sz="2000" dirty="0" smtClean="0"/>
          </a:p>
          <a:p>
            <a:pPr>
              <a:lnSpc>
                <a:spcPct val="130000"/>
              </a:lnSpc>
              <a:buNone/>
            </a:pPr>
            <a:r>
              <a:rPr lang="es-EC" sz="2100" b="1" dirty="0" smtClean="0"/>
              <a:t>Coordinación</a:t>
            </a:r>
            <a:r>
              <a:rPr lang="es-EC" sz="2400" dirty="0" smtClean="0"/>
              <a:t> </a:t>
            </a:r>
            <a:r>
              <a:rPr lang="es-EC" sz="2100" dirty="0"/>
              <a:t>de</a:t>
            </a:r>
            <a:r>
              <a:rPr lang="es-EC" sz="2400" dirty="0" smtClean="0"/>
              <a:t> </a:t>
            </a:r>
            <a:r>
              <a:rPr lang="es-EC" sz="2100" dirty="0" smtClean="0"/>
              <a:t>Clavemat</a:t>
            </a:r>
            <a:r>
              <a:rPr lang="es-EC" sz="2100" dirty="0"/>
              <a:t>: </a:t>
            </a:r>
            <a:r>
              <a:rPr lang="es-EC" sz="2100" dirty="0" smtClean="0"/>
              <a:t>EPN </a:t>
            </a:r>
            <a:r>
              <a:rPr lang="es-EC" sz="2100" dirty="0"/>
              <a:t>y TU Berlin</a:t>
            </a:r>
          </a:p>
          <a:p>
            <a:endParaRPr lang="es-EC" sz="2400" dirty="0"/>
          </a:p>
          <a:p>
            <a:pPr>
              <a:lnSpc>
                <a:spcPct val="130000"/>
              </a:lnSpc>
              <a:spcBef>
                <a:spcPts val="0"/>
              </a:spcBef>
              <a:buFontTx/>
              <a:buChar char="-"/>
            </a:pPr>
            <a:endParaRPr lang="es-EC" sz="2400" dirty="0">
              <a:solidFill>
                <a:schemeClr val="tx1">
                  <a:lumMod val="50000"/>
                  <a:lumOff val="50000"/>
                </a:schemeClr>
              </a:solidFill>
            </a:endParaRPr>
          </a:p>
          <a:p>
            <a:pPr marL="0" indent="0">
              <a:lnSpc>
                <a:spcPct val="130000"/>
              </a:lnSpc>
              <a:spcBef>
                <a:spcPts val="0"/>
              </a:spcBef>
              <a:buNone/>
            </a:pPr>
            <a:endParaRPr lang="es-EC" sz="2400" dirty="0">
              <a:solidFill>
                <a:schemeClr val="tx1">
                  <a:lumMod val="50000"/>
                  <a:lumOff val="50000"/>
                </a:schemeClr>
              </a:solidFill>
            </a:endParaRPr>
          </a:p>
          <a:p>
            <a:pPr marL="0" indent="0">
              <a:buNone/>
            </a:pPr>
            <a:endParaRPr lang="es-EC" dirty="0"/>
          </a:p>
          <a:p>
            <a:pPr marL="0" indent="0">
              <a:buNone/>
            </a:pPr>
            <a:endParaRPr lang="es-EC" dirty="0"/>
          </a:p>
        </p:txBody>
      </p:sp>
    </p:spTree>
    <p:extLst>
      <p:ext uri="{BB962C8B-B14F-4D97-AF65-F5344CB8AC3E}">
        <p14:creationId xmlns:p14="http://schemas.microsoft.com/office/powerpoint/2010/main" val="40157585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C" dirty="0" smtClean="0">
                <a:solidFill>
                  <a:schemeClr val="accent5">
                    <a:lumMod val="50000"/>
                  </a:schemeClr>
                </a:solidFill>
              </a:rPr>
              <a:t>CLAVEMAT desarrolla 3 acciones principales:</a:t>
            </a:r>
            <a:endParaRPr lang="es-EC" dirty="0">
              <a:solidFill>
                <a:schemeClr val="accent5">
                  <a:lumMod val="50000"/>
                </a:schemeClr>
              </a:solidFill>
            </a:endParaRPr>
          </a:p>
        </p:txBody>
      </p:sp>
      <p:sp>
        <p:nvSpPr>
          <p:cNvPr id="3" name="2 Marcador de contenido"/>
          <p:cNvSpPr>
            <a:spLocks noGrp="1"/>
          </p:cNvSpPr>
          <p:nvPr>
            <p:ph idx="1"/>
          </p:nvPr>
        </p:nvSpPr>
        <p:spPr>
          <a:xfrm>
            <a:off x="539552" y="1412776"/>
            <a:ext cx="7992888" cy="4954860"/>
          </a:xfrm>
        </p:spPr>
        <p:txBody>
          <a:bodyPr>
            <a:normAutofit/>
          </a:bodyPr>
          <a:lstStyle/>
          <a:p>
            <a:pPr>
              <a:lnSpc>
                <a:spcPct val="150000"/>
              </a:lnSpc>
              <a:spcBef>
                <a:spcPts val="0"/>
              </a:spcBef>
              <a:buFont typeface="Wingdings" panose="05000000000000000000" pitchFamily="2" charset="2"/>
              <a:buChar char="§"/>
            </a:pPr>
            <a:endParaRPr lang="es-EC" sz="1200" dirty="0" smtClean="0"/>
          </a:p>
          <a:p>
            <a:pPr>
              <a:lnSpc>
                <a:spcPct val="150000"/>
              </a:lnSpc>
              <a:spcBef>
                <a:spcPts val="0"/>
              </a:spcBef>
              <a:buFont typeface="Wingdings" panose="05000000000000000000" pitchFamily="2" charset="2"/>
              <a:buChar char="§"/>
            </a:pPr>
            <a:r>
              <a:rPr lang="es-EC" sz="2800" dirty="0" smtClean="0"/>
              <a:t>Creación de una </a:t>
            </a:r>
            <a:r>
              <a:rPr lang="es-EC" sz="2800" b="1" dirty="0" smtClean="0"/>
              <a:t>comunidad virtual </a:t>
            </a:r>
            <a:r>
              <a:rPr lang="es-EC" sz="2800" dirty="0" smtClean="0"/>
              <a:t>de matemática</a:t>
            </a:r>
          </a:p>
          <a:p>
            <a:pPr>
              <a:lnSpc>
                <a:spcPct val="150000"/>
              </a:lnSpc>
              <a:spcBef>
                <a:spcPts val="0"/>
              </a:spcBef>
              <a:buFont typeface="Wingdings" panose="05000000000000000000" pitchFamily="2" charset="2"/>
              <a:buChar char="§"/>
            </a:pPr>
            <a:r>
              <a:rPr lang="es-EC" sz="2800" b="1" dirty="0" smtClean="0"/>
              <a:t>Curso puente </a:t>
            </a:r>
            <a:r>
              <a:rPr lang="es-EC" sz="2800" dirty="0" smtClean="0"/>
              <a:t>de </a:t>
            </a:r>
            <a:r>
              <a:rPr lang="es-EC" sz="2800" dirty="0" smtClean="0"/>
              <a:t>matemática </a:t>
            </a:r>
            <a:r>
              <a:rPr lang="es-EC" sz="2800" b="1" dirty="0" smtClean="0"/>
              <a:t>en línea</a:t>
            </a:r>
            <a:endParaRPr lang="es-EC" sz="2800" b="1" dirty="0" smtClean="0"/>
          </a:p>
          <a:p>
            <a:pPr>
              <a:lnSpc>
                <a:spcPct val="150000"/>
              </a:lnSpc>
              <a:spcBef>
                <a:spcPts val="0"/>
              </a:spcBef>
              <a:buFont typeface="Wingdings" panose="05000000000000000000" pitchFamily="2" charset="2"/>
              <a:buChar char="§"/>
            </a:pPr>
            <a:r>
              <a:rPr lang="es-EC" sz="2800" dirty="0" smtClean="0"/>
              <a:t>Creación de un </a:t>
            </a:r>
            <a:r>
              <a:rPr lang="es-EC" sz="2800" b="1" dirty="0" smtClean="0"/>
              <a:t>programa de tutoría presencial </a:t>
            </a:r>
            <a:r>
              <a:rPr lang="es-EC" sz="2800" dirty="0" smtClean="0"/>
              <a:t>en matemática para estudiantes del primer año de la universidad</a:t>
            </a:r>
          </a:p>
          <a:p>
            <a:pPr marL="0" indent="0">
              <a:buNone/>
            </a:pPr>
            <a:endParaRPr lang="es-EC" sz="2400" dirty="0"/>
          </a:p>
          <a:p>
            <a:pPr>
              <a:lnSpc>
                <a:spcPct val="130000"/>
              </a:lnSpc>
              <a:spcBef>
                <a:spcPts val="0"/>
              </a:spcBef>
              <a:buFontTx/>
              <a:buChar char="-"/>
            </a:pPr>
            <a:endParaRPr lang="es-EC" sz="2400" dirty="0">
              <a:solidFill>
                <a:schemeClr val="tx1">
                  <a:lumMod val="50000"/>
                  <a:lumOff val="50000"/>
                </a:schemeClr>
              </a:solidFill>
            </a:endParaRPr>
          </a:p>
          <a:p>
            <a:pPr marL="0" indent="0">
              <a:lnSpc>
                <a:spcPct val="130000"/>
              </a:lnSpc>
              <a:spcBef>
                <a:spcPts val="0"/>
              </a:spcBef>
              <a:buNone/>
            </a:pPr>
            <a:endParaRPr lang="es-EC" sz="2400" dirty="0">
              <a:solidFill>
                <a:schemeClr val="tx1">
                  <a:lumMod val="50000"/>
                  <a:lumOff val="50000"/>
                </a:schemeClr>
              </a:solidFill>
            </a:endParaRPr>
          </a:p>
          <a:p>
            <a:pPr marL="0" indent="0">
              <a:buNone/>
            </a:pPr>
            <a:endParaRPr lang="es-EC" dirty="0"/>
          </a:p>
          <a:p>
            <a:pPr marL="0" indent="0">
              <a:buNone/>
            </a:pPr>
            <a:endParaRPr lang="es-EC" dirty="0"/>
          </a:p>
        </p:txBody>
      </p:sp>
    </p:spTree>
    <p:extLst>
      <p:ext uri="{BB962C8B-B14F-4D97-AF65-F5344CB8AC3E}">
        <p14:creationId xmlns:p14="http://schemas.microsoft.com/office/powerpoint/2010/main" val="16702046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74848" y="2420888"/>
            <a:ext cx="8229600" cy="1440160"/>
          </a:xfrm>
        </p:spPr>
        <p:txBody>
          <a:bodyPr>
            <a:noAutofit/>
          </a:bodyPr>
          <a:lstStyle/>
          <a:p>
            <a:pPr>
              <a:lnSpc>
                <a:spcPct val="130000"/>
              </a:lnSpc>
            </a:pPr>
            <a:r>
              <a:rPr lang="es-EC" sz="3600" dirty="0" smtClean="0">
                <a:solidFill>
                  <a:schemeClr val="accent5">
                    <a:lumMod val="50000"/>
                  </a:schemeClr>
                </a:solidFill>
              </a:rPr>
              <a:t>Experiencias de los y las docentes de secundaria de Chile, Colombia, Cuba y Ecuador</a:t>
            </a:r>
            <a:endParaRPr lang="es-EC" sz="3600" dirty="0">
              <a:solidFill>
                <a:schemeClr val="accent5">
                  <a:lumMod val="50000"/>
                </a:schemeClr>
              </a:solidFill>
            </a:endParaRPr>
          </a:p>
        </p:txBody>
      </p:sp>
      <p:pic>
        <p:nvPicPr>
          <p:cNvPr id="4" name="3 Imagen"/>
          <p:cNvPicPr>
            <a:picLocks noChangeAspect="1"/>
          </p:cNvPicPr>
          <p:nvPr/>
        </p:nvPicPr>
        <p:blipFill rotWithShape="1">
          <a:blip r:embed="rId3" cstate="print">
            <a:extLst>
              <a:ext uri="{BEBA8EAE-BF5A-486C-A8C5-ECC9F3942E4B}">
                <a14:imgProps xmlns:a14="http://schemas.microsoft.com/office/drawing/2010/main">
                  <a14:imgLayer r:embed="rId4">
                    <a14:imgEffect>
                      <a14:artisticCrisscrossEtching/>
                    </a14:imgEffect>
                  </a14:imgLayer>
                </a14:imgProps>
              </a:ext>
              <a:ext uri="{28A0092B-C50C-407E-A947-70E740481C1C}">
                <a14:useLocalDpi xmlns:a14="http://schemas.microsoft.com/office/drawing/2010/main" val="0"/>
              </a:ext>
            </a:extLst>
          </a:blip>
          <a:srcRect l="3092" t="2248" r="7247" b="71688"/>
          <a:stretch/>
        </p:blipFill>
        <p:spPr>
          <a:xfrm>
            <a:off x="0" y="5444836"/>
            <a:ext cx="9144000" cy="1413164"/>
          </a:xfrm>
          <a:prstGeom prst="rect">
            <a:avLst/>
          </a:prstGeom>
        </p:spPr>
      </p:pic>
    </p:spTree>
    <p:extLst>
      <p:ext uri="{BB962C8B-B14F-4D97-AF65-F5344CB8AC3E}">
        <p14:creationId xmlns:p14="http://schemas.microsoft.com/office/powerpoint/2010/main" val="41483677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C" sz="3800" b="1" dirty="0" smtClean="0">
                <a:solidFill>
                  <a:schemeClr val="accent5">
                    <a:lumMod val="50000"/>
                  </a:schemeClr>
                </a:solidFill>
              </a:rPr>
              <a:t>Actividades para docentes</a:t>
            </a:r>
            <a:endParaRPr lang="es-EC" sz="3800" dirty="0">
              <a:solidFill>
                <a:schemeClr val="accent5">
                  <a:lumMod val="50000"/>
                </a:schemeClr>
              </a:solidFill>
            </a:endParaRPr>
          </a:p>
        </p:txBody>
      </p:sp>
      <p:sp>
        <p:nvSpPr>
          <p:cNvPr id="3" name="2 Marcador de contenido"/>
          <p:cNvSpPr>
            <a:spLocks noGrp="1"/>
          </p:cNvSpPr>
          <p:nvPr>
            <p:ph idx="1"/>
          </p:nvPr>
        </p:nvSpPr>
        <p:spPr>
          <a:xfrm>
            <a:off x="679097" y="1916832"/>
            <a:ext cx="7848872" cy="936104"/>
          </a:xfrm>
        </p:spPr>
        <p:txBody>
          <a:bodyPr>
            <a:noAutofit/>
          </a:bodyPr>
          <a:lstStyle/>
          <a:p>
            <a:pPr marL="342900" lvl="1" indent="-342900">
              <a:lnSpc>
                <a:spcPct val="130000"/>
              </a:lnSpc>
              <a:spcBef>
                <a:spcPts val="0"/>
              </a:spcBef>
              <a:buNone/>
            </a:pPr>
            <a:endParaRPr lang="es-EC" sz="1800" dirty="0" smtClean="0"/>
          </a:p>
          <a:p>
            <a:pPr marL="342900" lvl="1" indent="-342900">
              <a:lnSpc>
                <a:spcPct val="130000"/>
              </a:lnSpc>
              <a:spcBef>
                <a:spcPts val="0"/>
              </a:spcBef>
              <a:buFont typeface="+mj-lt"/>
              <a:buAutoNum type="arabicPeriod"/>
            </a:pPr>
            <a:r>
              <a:rPr lang="es-EC" sz="1800" dirty="0" smtClean="0"/>
              <a:t>Docentes de la comunidad han creado </a:t>
            </a:r>
            <a:r>
              <a:rPr lang="es-EC" sz="1800" b="1" dirty="0" smtClean="0"/>
              <a:t>69</a:t>
            </a:r>
            <a:r>
              <a:rPr lang="es-EC" sz="1800" dirty="0" smtClean="0"/>
              <a:t> </a:t>
            </a:r>
            <a:r>
              <a:rPr lang="es-EC" sz="1800" b="1" dirty="0" smtClean="0"/>
              <a:t>GRUPOS DE TRABAJO</a:t>
            </a:r>
            <a:endParaRPr lang="es-EC" sz="1800" dirty="0" smtClean="0"/>
          </a:p>
          <a:p>
            <a:pPr marL="0" lvl="1" indent="0">
              <a:lnSpc>
                <a:spcPct val="130000"/>
              </a:lnSpc>
              <a:spcBef>
                <a:spcPts val="0"/>
              </a:spcBef>
              <a:buNone/>
            </a:pPr>
            <a:endParaRPr lang="es-EC" sz="1800" dirty="0" smtClean="0"/>
          </a:p>
        </p:txBody>
      </p:sp>
    </p:spTree>
    <p:extLst>
      <p:ext uri="{BB962C8B-B14F-4D97-AF65-F5344CB8AC3E}">
        <p14:creationId xmlns:p14="http://schemas.microsoft.com/office/powerpoint/2010/main" val="512488502"/>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43408"/>
            <a:ext cx="8229600" cy="1143000"/>
          </a:xfrm>
        </p:spPr>
        <p:txBody>
          <a:bodyPr>
            <a:noAutofit/>
          </a:bodyPr>
          <a:lstStyle/>
          <a:p>
            <a:r>
              <a:rPr lang="es-EC" sz="3800" b="1" dirty="0" smtClean="0">
                <a:solidFill>
                  <a:schemeClr val="accent5">
                    <a:lumMod val="50000"/>
                  </a:schemeClr>
                </a:solidFill>
              </a:rPr>
              <a:t>Grupos de trabajo</a:t>
            </a:r>
            <a:endParaRPr lang="es-EC" sz="3800" dirty="0">
              <a:solidFill>
                <a:schemeClr val="accent5">
                  <a:lumMod val="50000"/>
                </a:schemeClr>
              </a:solidFill>
            </a:endParaRPr>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764704"/>
            <a:ext cx="7056784" cy="57653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24761099"/>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C" sz="3800" b="1" dirty="0" smtClean="0">
                <a:solidFill>
                  <a:schemeClr val="accent5">
                    <a:lumMod val="50000"/>
                  </a:schemeClr>
                </a:solidFill>
              </a:rPr>
              <a:t>Actividades </a:t>
            </a:r>
            <a:r>
              <a:rPr lang="es-EC" sz="3800" b="1" dirty="0" smtClean="0">
                <a:solidFill>
                  <a:schemeClr val="accent5">
                    <a:lumMod val="50000"/>
                  </a:schemeClr>
                </a:solidFill>
              </a:rPr>
              <a:t>para </a:t>
            </a:r>
            <a:r>
              <a:rPr lang="es-EC" sz="3800" b="1" dirty="0" smtClean="0">
                <a:solidFill>
                  <a:schemeClr val="accent5">
                    <a:lumMod val="50000"/>
                  </a:schemeClr>
                </a:solidFill>
              </a:rPr>
              <a:t>docentes</a:t>
            </a:r>
            <a:endParaRPr lang="es-EC" sz="3800" dirty="0">
              <a:solidFill>
                <a:schemeClr val="accent5">
                  <a:lumMod val="50000"/>
                </a:schemeClr>
              </a:solidFill>
            </a:endParaRPr>
          </a:p>
        </p:txBody>
      </p:sp>
      <p:sp>
        <p:nvSpPr>
          <p:cNvPr id="3" name="2 Marcador de contenido"/>
          <p:cNvSpPr>
            <a:spLocks noGrp="1"/>
          </p:cNvSpPr>
          <p:nvPr>
            <p:ph idx="1"/>
          </p:nvPr>
        </p:nvSpPr>
        <p:spPr>
          <a:xfrm>
            <a:off x="679097" y="1772816"/>
            <a:ext cx="7848872" cy="2880320"/>
          </a:xfrm>
        </p:spPr>
        <p:txBody>
          <a:bodyPr>
            <a:noAutofit/>
          </a:bodyPr>
          <a:lstStyle/>
          <a:p>
            <a:pPr marL="342900" lvl="1" indent="-342900">
              <a:lnSpc>
                <a:spcPct val="130000"/>
              </a:lnSpc>
              <a:spcBef>
                <a:spcPts val="0"/>
              </a:spcBef>
              <a:buNone/>
            </a:pPr>
            <a:endParaRPr lang="es-EC" sz="1800" dirty="0" smtClean="0"/>
          </a:p>
          <a:p>
            <a:pPr marL="342900" lvl="1" indent="-342900">
              <a:lnSpc>
                <a:spcPct val="130000"/>
              </a:lnSpc>
              <a:spcBef>
                <a:spcPts val="0"/>
              </a:spcBef>
              <a:buFont typeface="+mj-lt"/>
              <a:buAutoNum type="arabicPeriod"/>
            </a:pPr>
            <a:r>
              <a:rPr lang="es-EC" sz="1800" dirty="0" smtClean="0"/>
              <a:t>Docentes de la comunidad han creado </a:t>
            </a:r>
            <a:r>
              <a:rPr lang="es-EC" sz="1800" b="1" dirty="0" smtClean="0"/>
              <a:t>69</a:t>
            </a:r>
            <a:r>
              <a:rPr lang="es-EC" sz="1800" dirty="0" smtClean="0"/>
              <a:t> </a:t>
            </a:r>
            <a:r>
              <a:rPr lang="es-EC" sz="1800" b="1" dirty="0" smtClean="0"/>
              <a:t>GRUPOS DE TRABAJO</a:t>
            </a:r>
            <a:endParaRPr lang="es-EC" sz="1800" dirty="0" smtClean="0"/>
          </a:p>
          <a:p>
            <a:pPr marL="342900" lvl="1" indent="-342900">
              <a:lnSpc>
                <a:spcPct val="130000"/>
              </a:lnSpc>
              <a:spcBef>
                <a:spcPts val="0"/>
              </a:spcBef>
              <a:buAutoNum type="arabicPeriod"/>
            </a:pPr>
            <a:endParaRPr lang="es-EC" sz="1800" dirty="0" smtClean="0"/>
          </a:p>
          <a:p>
            <a:pPr marL="342900" lvl="1" indent="-342900">
              <a:lnSpc>
                <a:spcPct val="130000"/>
              </a:lnSpc>
              <a:spcBef>
                <a:spcPts val="0"/>
              </a:spcBef>
              <a:buAutoNum type="arabicPeriod"/>
            </a:pPr>
            <a:r>
              <a:rPr lang="es-EC" sz="1800" b="1" dirty="0" smtClean="0"/>
              <a:t>MOOCs</a:t>
            </a:r>
            <a:r>
              <a:rPr lang="es-EC" sz="1800" dirty="0" smtClean="0"/>
              <a:t>:   Se han realizado 3 </a:t>
            </a:r>
            <a:r>
              <a:rPr lang="es-EC" sz="1800" b="1" dirty="0" smtClean="0"/>
              <a:t>CURSOS EN LÍNEA PARA DOCENTES </a:t>
            </a:r>
            <a:r>
              <a:rPr lang="es-EC" sz="1800" dirty="0" smtClean="0"/>
              <a:t>(#cmat12, #cmat13 y #cmat14)  con la participación 840 profesoras y profesores. El último curso culmina en noviembre y se denomina </a:t>
            </a:r>
            <a:r>
              <a:rPr lang="es-EC" sz="1800" i="1" dirty="0" smtClean="0"/>
              <a:t>Errores y dificultades en el aprendizaje de la matemática</a:t>
            </a:r>
            <a:r>
              <a:rPr lang="es-EC" sz="1800" i="1" dirty="0" smtClean="0"/>
              <a:t>.</a:t>
            </a:r>
          </a:p>
        </p:txBody>
      </p:sp>
    </p:spTree>
    <p:extLst>
      <p:ext uri="{BB962C8B-B14F-4D97-AF65-F5344CB8AC3E}">
        <p14:creationId xmlns:p14="http://schemas.microsoft.com/office/powerpoint/2010/main" val="295383610"/>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Gisha gisha">
      <a:majorFont>
        <a:latin typeface="Gisha"/>
        <a:ea typeface=""/>
        <a:cs typeface=""/>
      </a:majorFont>
      <a:minorFont>
        <a:latin typeface="Gish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226</TotalTime>
  <Words>1492</Words>
  <Application>Microsoft Office PowerPoint</Application>
  <PresentationFormat>Presentación en pantalla (4:3)</PresentationFormat>
  <Paragraphs>124</Paragraphs>
  <Slides>18</Slides>
  <Notes>14</Notes>
  <HiddenSlides>0</HiddenSlides>
  <MMClips>0</MMClips>
  <ScaleCrop>false</ScaleCrop>
  <HeadingPairs>
    <vt:vector size="6" baseType="variant">
      <vt:variant>
        <vt:lpstr>Tema</vt:lpstr>
      </vt:variant>
      <vt:variant>
        <vt:i4>1</vt:i4>
      </vt:variant>
      <vt:variant>
        <vt:lpstr>Títulos de diapositiva</vt:lpstr>
      </vt:variant>
      <vt:variant>
        <vt:i4>18</vt:i4>
      </vt:variant>
      <vt:variant>
        <vt:lpstr>Presentaciones personalizadas</vt:lpstr>
      </vt:variant>
      <vt:variant>
        <vt:i4>1</vt:i4>
      </vt:variant>
    </vt:vector>
  </HeadingPairs>
  <TitlesOfParts>
    <vt:vector size="20" baseType="lpstr">
      <vt:lpstr>Tema de Office</vt:lpstr>
      <vt:lpstr>CLAVEMAT</vt:lpstr>
      <vt:lpstr>¿QUÉ ES CLAVEMAT?</vt:lpstr>
      <vt:lpstr>CLAVEMAT es:</vt:lpstr>
      <vt:lpstr>Socios de CLAVEMAT:</vt:lpstr>
      <vt:lpstr>CLAVEMAT desarrolla 3 acciones principales:</vt:lpstr>
      <vt:lpstr>Experiencias de los y las docentes de secundaria de Chile, Colombia, Cuba y Ecuador</vt:lpstr>
      <vt:lpstr>Actividades para docentes</vt:lpstr>
      <vt:lpstr>Grupos de trabajo</vt:lpstr>
      <vt:lpstr>Actividades para docentes</vt:lpstr>
      <vt:lpstr>#cmat14</vt:lpstr>
      <vt:lpstr>#cmat14</vt:lpstr>
      <vt:lpstr>Actividades para docentes</vt:lpstr>
      <vt:lpstr>Dificultades y Estrategias</vt:lpstr>
      <vt:lpstr>Dificultades y Estrategias I</vt:lpstr>
      <vt:lpstr>Dificultades y Estrategias II</vt:lpstr>
      <vt:lpstr>Dificultades y Estrategias III</vt:lpstr>
      <vt:lpstr>Dificultades y Estrategias IV</vt:lpstr>
      <vt:lpstr>Presentación de PowerPoint</vt:lpstr>
      <vt:lpstr>Presentación Lima 2014</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CLAVEMAT</dc:creator>
  <cp:lastModifiedBy>EPN</cp:lastModifiedBy>
  <cp:revision>132</cp:revision>
  <dcterms:created xsi:type="dcterms:W3CDTF">2014-06-17T13:20:03Z</dcterms:created>
  <dcterms:modified xsi:type="dcterms:W3CDTF">2014-06-25T22:57:43Z</dcterms:modified>
</cp:coreProperties>
</file>